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6" r:id="rId2"/>
    <p:sldId id="257" r:id="rId3"/>
    <p:sldId id="258" r:id="rId4"/>
    <p:sldId id="276" r:id="rId5"/>
    <p:sldId id="279" r:id="rId6"/>
    <p:sldId id="281" r:id="rId7"/>
    <p:sldId id="345" r:id="rId8"/>
    <p:sldId id="282" r:id="rId9"/>
    <p:sldId id="283" r:id="rId10"/>
    <p:sldId id="259" r:id="rId11"/>
    <p:sldId id="350" r:id="rId12"/>
    <p:sldId id="351" r:id="rId13"/>
    <p:sldId id="352" r:id="rId14"/>
    <p:sldId id="288" r:id="rId15"/>
    <p:sldId id="289" r:id="rId16"/>
    <p:sldId id="291" r:id="rId17"/>
    <p:sldId id="293" r:id="rId18"/>
    <p:sldId id="295" r:id="rId19"/>
    <p:sldId id="353" r:id="rId20"/>
    <p:sldId id="296" r:id="rId21"/>
    <p:sldId id="297" r:id="rId22"/>
    <p:sldId id="298" r:id="rId23"/>
    <p:sldId id="299" r:id="rId24"/>
    <p:sldId id="354" r:id="rId25"/>
    <p:sldId id="300" r:id="rId26"/>
    <p:sldId id="301" r:id="rId27"/>
    <p:sldId id="303" r:id="rId28"/>
    <p:sldId id="304" r:id="rId29"/>
    <p:sldId id="305" r:id="rId30"/>
    <p:sldId id="348" r:id="rId31"/>
    <p:sldId id="260" r:id="rId32"/>
    <p:sldId id="355" r:id="rId33"/>
    <p:sldId id="311" r:id="rId34"/>
    <p:sldId id="313" r:id="rId35"/>
    <p:sldId id="308" r:id="rId36"/>
    <p:sldId id="356" r:id="rId37"/>
    <p:sldId id="357" r:id="rId38"/>
    <p:sldId id="358" r:id="rId39"/>
    <p:sldId id="347" r:id="rId40"/>
    <p:sldId id="261" r:id="rId41"/>
    <p:sldId id="314" r:id="rId42"/>
    <p:sldId id="359" r:id="rId43"/>
    <p:sldId id="316" r:id="rId44"/>
    <p:sldId id="318" r:id="rId45"/>
    <p:sldId id="310" r:id="rId46"/>
    <p:sldId id="262" r:id="rId47"/>
    <p:sldId id="360" r:id="rId48"/>
    <p:sldId id="263" r:id="rId49"/>
    <p:sldId id="361" r:id="rId50"/>
    <p:sldId id="322" r:id="rId51"/>
    <p:sldId id="323" r:id="rId52"/>
    <p:sldId id="325" r:id="rId53"/>
    <p:sldId id="328" r:id="rId54"/>
    <p:sldId id="346" r:id="rId55"/>
    <p:sldId id="330" r:id="rId56"/>
    <p:sldId id="329" r:id="rId57"/>
    <p:sldId id="321" r:id="rId58"/>
    <p:sldId id="264" r:id="rId59"/>
    <p:sldId id="338" r:id="rId60"/>
    <p:sldId id="340" r:id="rId61"/>
    <p:sldId id="341" r:id="rId62"/>
    <p:sldId id="342" r:id="rId63"/>
    <p:sldId id="344" r:id="rId64"/>
    <p:sldId id="362" r:id="rId65"/>
    <p:sldId id="265" r:id="rId66"/>
    <p:sldId id="269" r:id="rId67"/>
    <p:sldId id="27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092836-370C-4D92-BFC2-0C1D0728AB3B}" v="352" dt="2019-05-24T23:40:19.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45" autoAdjust="0"/>
    <p:restoredTop sz="79739" autoAdjust="0"/>
  </p:normalViewPr>
  <p:slideViewPr>
    <p:cSldViewPr snapToGrid="0" snapToObjects="1">
      <p:cViewPr varScale="1">
        <p:scale>
          <a:sx n="100" d="100"/>
          <a:sy n="100" d="100"/>
        </p:scale>
        <p:origin x="688" y="160"/>
      </p:cViewPr>
      <p:guideLst>
        <p:guide orient="horz" pos="2160"/>
        <p:guide pos="3840"/>
      </p:guideLst>
    </p:cSldViewPr>
  </p:slideViewPr>
  <p:notesTextViewPr>
    <p:cViewPr>
      <p:scale>
        <a:sx n="1" d="1"/>
        <a:sy n="1" d="1"/>
      </p:scale>
      <p:origin x="0" y="0"/>
    </p:cViewPr>
  </p:notesTextViewPr>
  <p:notesViewPr>
    <p:cSldViewPr snapToGrid="0" snapToObjects="1">
      <p:cViewPr>
        <p:scale>
          <a:sx n="130" d="100"/>
          <a:sy n="130" d="100"/>
        </p:scale>
        <p:origin x="-1014" y="23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CD1525-3A74-4040-9A16-9E1976C9B6AB}" type="datetimeFigureOut">
              <a:rPr lang="en-US" smtClean="0"/>
              <a:t>8/20/19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4EF88D-B760-45DB-8F4F-5A19D94AA402}" type="slidenum">
              <a:rPr lang="en-US" smtClean="0"/>
              <a:t>‹#›</a:t>
            </a:fld>
            <a:endParaRPr lang="en-US" dirty="0"/>
          </a:p>
        </p:txBody>
      </p:sp>
    </p:spTree>
    <p:extLst>
      <p:ext uri="{BB962C8B-B14F-4D97-AF65-F5344CB8AC3E}">
        <p14:creationId xmlns:p14="http://schemas.microsoft.com/office/powerpoint/2010/main" val="423747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1</a:t>
            </a:fld>
            <a:endParaRPr lang="en-US" dirty="0"/>
          </a:p>
        </p:txBody>
      </p:sp>
    </p:spTree>
    <p:extLst>
      <p:ext uri="{BB962C8B-B14F-4D97-AF65-F5344CB8AC3E}">
        <p14:creationId xmlns:p14="http://schemas.microsoft.com/office/powerpoint/2010/main" val="1357845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555555"/>
                </a:solidFill>
              </a:rPr>
              <a:t>Teacher Notes: </a:t>
            </a:r>
            <a:r>
              <a:rPr lang="en-US" dirty="0"/>
              <a:t>Ask students why companies are willing to extend credit to customers even though they know some customers may not pay.</a:t>
            </a:r>
          </a:p>
        </p:txBody>
      </p:sp>
      <p:sp>
        <p:nvSpPr>
          <p:cNvPr id="4" name="Slide Number Placeholder 3"/>
          <p:cNvSpPr>
            <a:spLocks noGrp="1"/>
          </p:cNvSpPr>
          <p:nvPr>
            <p:ph type="sldNum" sz="quarter" idx="5"/>
          </p:nvPr>
        </p:nvSpPr>
        <p:spPr/>
        <p:txBody>
          <a:bodyPr/>
          <a:lstStyle/>
          <a:p>
            <a:fld id="{9E4EF88D-B760-45DB-8F4F-5A19D94AA402}" type="slidenum">
              <a:rPr lang="en-US" smtClean="0"/>
              <a:t>10</a:t>
            </a:fld>
            <a:endParaRPr lang="en-US" dirty="0"/>
          </a:p>
        </p:txBody>
      </p:sp>
    </p:spTree>
    <p:extLst>
      <p:ext uri="{BB962C8B-B14F-4D97-AF65-F5344CB8AC3E}">
        <p14:creationId xmlns:p14="http://schemas.microsoft.com/office/powerpoint/2010/main" val="29866038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555555"/>
                </a:solidFill>
              </a:rPr>
              <a:t>Teacher Notes: </a:t>
            </a:r>
            <a:r>
              <a:rPr lang="en-US" dirty="0"/>
              <a:t>An exception to using the direct write-off method is if the results would not be substantially different than the company would get if they used the allowance method. Thus, a company that has very few credit sales could use the direct write-off method.</a:t>
            </a:r>
          </a:p>
        </p:txBody>
      </p:sp>
      <p:sp>
        <p:nvSpPr>
          <p:cNvPr id="4" name="Slide Number Placeholder 3"/>
          <p:cNvSpPr>
            <a:spLocks noGrp="1"/>
          </p:cNvSpPr>
          <p:nvPr>
            <p:ph type="sldNum" sz="quarter" idx="5"/>
          </p:nvPr>
        </p:nvSpPr>
        <p:spPr/>
        <p:txBody>
          <a:bodyPr/>
          <a:lstStyle/>
          <a:p>
            <a:fld id="{9E4EF88D-B760-45DB-8F4F-5A19D94AA402}" type="slidenum">
              <a:rPr lang="en-US" smtClean="0"/>
              <a:t>11</a:t>
            </a:fld>
            <a:endParaRPr lang="en-US" dirty="0"/>
          </a:p>
        </p:txBody>
      </p:sp>
    </p:spTree>
    <p:extLst>
      <p:ext uri="{BB962C8B-B14F-4D97-AF65-F5344CB8AC3E}">
        <p14:creationId xmlns:p14="http://schemas.microsoft.com/office/powerpoint/2010/main" val="216017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a:t>
            </a:r>
            <a:r>
              <a:rPr lang="en-US" dirty="0"/>
              <a:t>An exception to using the direct write-off method is if the results would not be substantially different than the company would get if it used the allowance method. Thus, a company that has very few credit sales could use the direct write-off method.</a:t>
            </a:r>
          </a:p>
        </p:txBody>
      </p:sp>
      <p:sp>
        <p:nvSpPr>
          <p:cNvPr id="4" name="Slide Number Placeholder 3"/>
          <p:cNvSpPr>
            <a:spLocks noGrp="1"/>
          </p:cNvSpPr>
          <p:nvPr>
            <p:ph type="sldNum" sz="quarter" idx="5"/>
          </p:nvPr>
        </p:nvSpPr>
        <p:spPr/>
        <p:txBody>
          <a:bodyPr/>
          <a:lstStyle/>
          <a:p>
            <a:fld id="{9E4EF88D-B760-45DB-8F4F-5A19D94AA402}" type="slidenum">
              <a:rPr lang="en-US" smtClean="0"/>
              <a:t>12</a:t>
            </a:fld>
            <a:endParaRPr lang="en-US" dirty="0"/>
          </a:p>
        </p:txBody>
      </p:sp>
    </p:spTree>
    <p:extLst>
      <p:ext uri="{BB962C8B-B14F-4D97-AF65-F5344CB8AC3E}">
        <p14:creationId xmlns:p14="http://schemas.microsoft.com/office/powerpoint/2010/main" val="3256054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a:t>
            </a:r>
            <a:r>
              <a:rPr lang="en-US" dirty="0"/>
              <a:t>An exception to using the direct write-off method is if the results would not be substantially different than the company would get if it used the allowance method. Thus, a company that has very few credit sales could use the direct write-off method.</a:t>
            </a:r>
          </a:p>
        </p:txBody>
      </p:sp>
      <p:sp>
        <p:nvSpPr>
          <p:cNvPr id="4" name="Slide Number Placeholder 3"/>
          <p:cNvSpPr>
            <a:spLocks noGrp="1"/>
          </p:cNvSpPr>
          <p:nvPr>
            <p:ph type="sldNum" sz="quarter" idx="5"/>
          </p:nvPr>
        </p:nvSpPr>
        <p:spPr/>
        <p:txBody>
          <a:bodyPr/>
          <a:lstStyle/>
          <a:p>
            <a:fld id="{9E4EF88D-B760-45DB-8F4F-5A19D94AA402}" type="slidenum">
              <a:rPr lang="en-US" smtClean="0"/>
              <a:t>13</a:t>
            </a:fld>
            <a:endParaRPr lang="en-US" dirty="0"/>
          </a:p>
        </p:txBody>
      </p:sp>
    </p:spTree>
    <p:extLst>
      <p:ext uri="{BB962C8B-B14F-4D97-AF65-F5344CB8AC3E}">
        <p14:creationId xmlns:p14="http://schemas.microsoft.com/office/powerpoint/2010/main" val="1731143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a:t>
            </a:r>
            <a:r>
              <a:rPr lang="en-US" dirty="0"/>
              <a:t>T</a:t>
            </a:r>
            <a:r>
              <a:rPr lang="en-US" sz="1200" b="0" i="0" kern="1200" dirty="0">
                <a:solidFill>
                  <a:schemeClr val="tx1"/>
                </a:solidFill>
                <a:effectLst/>
                <a:latin typeface="+mn-lt"/>
                <a:ea typeface="+mn-ea"/>
                <a:cs typeface="+mn-cs"/>
              </a:rPr>
              <a:t>he $85,200 total is the net realizable value, or the amount of accounts anticipated to be collected. However, the company is owed $90,000 and will still try to collect the entire $90,000 and not just the $85,200.</a:t>
            </a:r>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14</a:t>
            </a:fld>
            <a:endParaRPr lang="en-US" dirty="0"/>
          </a:p>
        </p:txBody>
      </p:sp>
    </p:spTree>
    <p:extLst>
      <p:ext uri="{BB962C8B-B14F-4D97-AF65-F5344CB8AC3E}">
        <p14:creationId xmlns:p14="http://schemas.microsoft.com/office/powerpoint/2010/main" val="35712059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a:t>
            </a:r>
            <a:r>
              <a:rPr lang="en-US" sz="1200" kern="1200" dirty="0">
                <a:solidFill>
                  <a:schemeClr val="tx1"/>
                </a:solidFill>
                <a:effectLst/>
                <a:latin typeface="+mn-lt"/>
                <a:ea typeface="+mn-ea"/>
                <a:cs typeface="+mn-cs"/>
              </a:rPr>
              <a:t>As the amount of accounts receivables changes, the estimated uncollectible accounts will change as well.</a:t>
            </a:r>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15</a:t>
            </a:fld>
            <a:endParaRPr lang="en-US" dirty="0"/>
          </a:p>
        </p:txBody>
      </p:sp>
    </p:spTree>
    <p:extLst>
      <p:ext uri="{BB962C8B-B14F-4D97-AF65-F5344CB8AC3E}">
        <p14:creationId xmlns:p14="http://schemas.microsoft.com/office/powerpoint/2010/main" val="3576742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16</a:t>
            </a:fld>
            <a:endParaRPr lang="en-US" dirty="0"/>
          </a:p>
        </p:txBody>
      </p:sp>
    </p:spTree>
    <p:extLst>
      <p:ext uri="{BB962C8B-B14F-4D97-AF65-F5344CB8AC3E}">
        <p14:creationId xmlns:p14="http://schemas.microsoft.com/office/powerpoint/2010/main" val="4202493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b="1" dirty="0"/>
              <a:t>Teacher Notes: </a:t>
            </a:r>
            <a:r>
              <a:rPr lang="en-US" dirty="0">
                <a:solidFill>
                  <a:srgbClr val="555555"/>
                </a:solidFill>
                <a:latin typeface="Helvetica Neue"/>
              </a:rPr>
              <a:t>Allowance for Doubtful Accounts decreases (debit) and Accounts Receivable for the specific customer also decreases (credit). Allowance for doubtful accounts decreases because the bad debt amount is no longer unclear. Accounts receivable decreases because there is an assumption that no debt will be collected on the identified customer’s account. </a:t>
            </a:r>
            <a:r>
              <a:rPr lang="en-US" sz="1200" b="0" i="0" kern="1200" dirty="0">
                <a:solidFill>
                  <a:schemeClr val="tx1"/>
                </a:solidFill>
                <a:effectLst/>
                <a:latin typeface="+mn-lt"/>
                <a:ea typeface="+mn-ea"/>
                <a:cs typeface="+mn-cs"/>
              </a:rPr>
              <a:t>The first entry reverses the previous entry where bad debt was written off. This reinstatement requires Accounts Receivable: Customer to increase (debit), and Allowance for Doubtful Accounts to increase (credit). The second entry records the payment on the account. Cash increases (debit) and Accounts Receivable: Customer decreases (credit) for the amount received.</a:t>
            </a:r>
            <a:endParaRPr lang="en-US" dirty="0">
              <a:solidFill>
                <a:srgbClr val="555555"/>
              </a:solidFill>
              <a:latin typeface="Helvetica Neue"/>
            </a:endParaRPr>
          </a:p>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17</a:t>
            </a:fld>
            <a:endParaRPr lang="en-US" dirty="0"/>
          </a:p>
        </p:txBody>
      </p:sp>
    </p:spTree>
    <p:extLst>
      <p:ext uri="{BB962C8B-B14F-4D97-AF65-F5344CB8AC3E}">
        <p14:creationId xmlns:p14="http://schemas.microsoft.com/office/powerpoint/2010/main" val="3393965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18</a:t>
            </a:fld>
            <a:endParaRPr lang="en-US" dirty="0"/>
          </a:p>
        </p:txBody>
      </p:sp>
    </p:spTree>
    <p:extLst>
      <p:ext uri="{BB962C8B-B14F-4D97-AF65-F5344CB8AC3E}">
        <p14:creationId xmlns:p14="http://schemas.microsoft.com/office/powerpoint/2010/main" val="3424320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19</a:t>
            </a:fld>
            <a:endParaRPr lang="en-US" dirty="0"/>
          </a:p>
        </p:txBody>
      </p:sp>
    </p:spTree>
    <p:extLst>
      <p:ext uri="{BB962C8B-B14F-4D97-AF65-F5344CB8AC3E}">
        <p14:creationId xmlns:p14="http://schemas.microsoft.com/office/powerpoint/2010/main" val="3700427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2</a:t>
            </a:fld>
            <a:endParaRPr lang="en-US" dirty="0"/>
          </a:p>
        </p:txBody>
      </p:sp>
    </p:spTree>
    <p:extLst>
      <p:ext uri="{BB962C8B-B14F-4D97-AF65-F5344CB8AC3E}">
        <p14:creationId xmlns:p14="http://schemas.microsoft.com/office/powerpoint/2010/main" val="2420873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20</a:t>
            </a:fld>
            <a:endParaRPr lang="en-US" dirty="0"/>
          </a:p>
        </p:txBody>
      </p:sp>
    </p:spTree>
    <p:extLst>
      <p:ext uri="{BB962C8B-B14F-4D97-AF65-F5344CB8AC3E}">
        <p14:creationId xmlns:p14="http://schemas.microsoft.com/office/powerpoint/2010/main" val="546652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21</a:t>
            </a:fld>
            <a:endParaRPr lang="en-US" dirty="0"/>
          </a:p>
        </p:txBody>
      </p:sp>
    </p:spTree>
    <p:extLst>
      <p:ext uri="{BB962C8B-B14F-4D97-AF65-F5344CB8AC3E}">
        <p14:creationId xmlns:p14="http://schemas.microsoft.com/office/powerpoint/2010/main" val="1146587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22</a:t>
            </a:fld>
            <a:endParaRPr lang="en-US" dirty="0"/>
          </a:p>
        </p:txBody>
      </p:sp>
    </p:spTree>
    <p:extLst>
      <p:ext uri="{BB962C8B-B14F-4D97-AF65-F5344CB8AC3E}">
        <p14:creationId xmlns:p14="http://schemas.microsoft.com/office/powerpoint/2010/main" val="2738988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23</a:t>
            </a:fld>
            <a:endParaRPr lang="en-US" dirty="0"/>
          </a:p>
        </p:txBody>
      </p:sp>
    </p:spTree>
    <p:extLst>
      <p:ext uri="{BB962C8B-B14F-4D97-AF65-F5344CB8AC3E}">
        <p14:creationId xmlns:p14="http://schemas.microsoft.com/office/powerpoint/2010/main" val="3960635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24</a:t>
            </a:fld>
            <a:endParaRPr lang="en-US" dirty="0"/>
          </a:p>
        </p:txBody>
      </p:sp>
    </p:spTree>
    <p:extLst>
      <p:ext uri="{BB962C8B-B14F-4D97-AF65-F5344CB8AC3E}">
        <p14:creationId xmlns:p14="http://schemas.microsoft.com/office/powerpoint/2010/main" val="1662373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25</a:t>
            </a:fld>
            <a:endParaRPr lang="en-US" dirty="0"/>
          </a:p>
        </p:txBody>
      </p:sp>
    </p:spTree>
    <p:extLst>
      <p:ext uri="{BB962C8B-B14F-4D97-AF65-F5344CB8AC3E}">
        <p14:creationId xmlns:p14="http://schemas.microsoft.com/office/powerpoint/2010/main" val="2225914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a:t>
            </a:r>
            <a:r>
              <a:rPr lang="en-US" sz="1200" kern="1200" dirty="0">
                <a:solidFill>
                  <a:schemeClr val="tx1"/>
                </a:solidFill>
                <a:effectLst/>
                <a:latin typeface="+mn-lt"/>
                <a:ea typeface="+mn-ea"/>
                <a:cs typeface="+mn-cs"/>
              </a:rPr>
              <a:t>The balance in the allowance for doubtful accounts should represent the part of the total accounts receivable that the company feels may be uncollectible. Some of those sales occurred this period, and some occurred in the prior period.</a:t>
            </a:r>
          </a:p>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26</a:t>
            </a:fld>
            <a:endParaRPr lang="en-US" dirty="0"/>
          </a:p>
        </p:txBody>
      </p:sp>
    </p:spTree>
    <p:extLst>
      <p:ext uri="{BB962C8B-B14F-4D97-AF65-F5344CB8AC3E}">
        <p14:creationId xmlns:p14="http://schemas.microsoft.com/office/powerpoint/2010/main" val="1935310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27</a:t>
            </a:fld>
            <a:endParaRPr lang="en-US" dirty="0"/>
          </a:p>
        </p:txBody>
      </p:sp>
    </p:spTree>
    <p:extLst>
      <p:ext uri="{BB962C8B-B14F-4D97-AF65-F5344CB8AC3E}">
        <p14:creationId xmlns:p14="http://schemas.microsoft.com/office/powerpoint/2010/main" val="467723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28</a:t>
            </a:fld>
            <a:endParaRPr lang="en-US" dirty="0"/>
          </a:p>
        </p:txBody>
      </p:sp>
    </p:spTree>
    <p:extLst>
      <p:ext uri="{BB962C8B-B14F-4D97-AF65-F5344CB8AC3E}">
        <p14:creationId xmlns:p14="http://schemas.microsoft.com/office/powerpoint/2010/main" val="42424579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29</a:t>
            </a:fld>
            <a:endParaRPr lang="en-US" dirty="0"/>
          </a:p>
        </p:txBody>
      </p:sp>
    </p:spTree>
    <p:extLst>
      <p:ext uri="{BB962C8B-B14F-4D97-AF65-F5344CB8AC3E}">
        <p14:creationId xmlns:p14="http://schemas.microsoft.com/office/powerpoint/2010/main" val="1024557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3</a:t>
            </a:fld>
            <a:endParaRPr lang="en-US" dirty="0"/>
          </a:p>
        </p:txBody>
      </p:sp>
    </p:spTree>
    <p:extLst>
      <p:ext uri="{BB962C8B-B14F-4D97-AF65-F5344CB8AC3E}">
        <p14:creationId xmlns:p14="http://schemas.microsoft.com/office/powerpoint/2010/main" val="29793580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30</a:t>
            </a:fld>
            <a:endParaRPr lang="en-US" dirty="0"/>
          </a:p>
        </p:txBody>
      </p:sp>
    </p:spTree>
    <p:extLst>
      <p:ext uri="{BB962C8B-B14F-4D97-AF65-F5344CB8AC3E}">
        <p14:creationId xmlns:p14="http://schemas.microsoft.com/office/powerpoint/2010/main" val="4201445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31</a:t>
            </a:fld>
            <a:endParaRPr lang="en-US" dirty="0"/>
          </a:p>
        </p:txBody>
      </p:sp>
    </p:spTree>
    <p:extLst>
      <p:ext uri="{BB962C8B-B14F-4D97-AF65-F5344CB8AC3E}">
        <p14:creationId xmlns:p14="http://schemas.microsoft.com/office/powerpoint/2010/main" val="1457513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32</a:t>
            </a:fld>
            <a:endParaRPr lang="en-US" dirty="0"/>
          </a:p>
        </p:txBody>
      </p:sp>
    </p:spTree>
    <p:extLst>
      <p:ext uri="{BB962C8B-B14F-4D97-AF65-F5344CB8AC3E}">
        <p14:creationId xmlns:p14="http://schemas.microsoft.com/office/powerpoint/2010/main" val="4562967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33</a:t>
            </a:fld>
            <a:endParaRPr lang="en-US" dirty="0"/>
          </a:p>
        </p:txBody>
      </p:sp>
    </p:spTree>
    <p:extLst>
      <p:ext uri="{BB962C8B-B14F-4D97-AF65-F5344CB8AC3E}">
        <p14:creationId xmlns:p14="http://schemas.microsoft.com/office/powerpoint/2010/main" val="23846653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34</a:t>
            </a:fld>
            <a:endParaRPr lang="en-US" dirty="0"/>
          </a:p>
        </p:txBody>
      </p:sp>
    </p:spTree>
    <p:extLst>
      <p:ext uri="{BB962C8B-B14F-4D97-AF65-F5344CB8AC3E}">
        <p14:creationId xmlns:p14="http://schemas.microsoft.com/office/powerpoint/2010/main" val="1995607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35</a:t>
            </a:fld>
            <a:endParaRPr lang="en-US" dirty="0"/>
          </a:p>
        </p:txBody>
      </p:sp>
    </p:spTree>
    <p:extLst>
      <p:ext uri="{BB962C8B-B14F-4D97-AF65-F5344CB8AC3E}">
        <p14:creationId xmlns:p14="http://schemas.microsoft.com/office/powerpoint/2010/main" val="3922606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36</a:t>
            </a:fld>
            <a:endParaRPr lang="en-US" dirty="0"/>
          </a:p>
        </p:txBody>
      </p:sp>
    </p:spTree>
    <p:extLst>
      <p:ext uri="{BB962C8B-B14F-4D97-AF65-F5344CB8AC3E}">
        <p14:creationId xmlns:p14="http://schemas.microsoft.com/office/powerpoint/2010/main" val="40296246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37</a:t>
            </a:fld>
            <a:endParaRPr lang="en-US" dirty="0"/>
          </a:p>
        </p:txBody>
      </p:sp>
    </p:spTree>
    <p:extLst>
      <p:ext uri="{BB962C8B-B14F-4D97-AF65-F5344CB8AC3E}">
        <p14:creationId xmlns:p14="http://schemas.microsoft.com/office/powerpoint/2010/main" val="3993277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a:t>
            </a:r>
            <a:r>
              <a:rPr lang="en-US" dirty="0"/>
              <a:t>From 2017 to 2018, there was a slight decrease in the AR turnover for BWW, and this may or may not be significant enough for management to look into the cause. However, from 2017 to 2018, BWW did improve in its collections and collected the amounts owed to it almost two days sooner than in 2017. Comparing with oneself is important, but it is also important to compare to the industry or competitors. In 2017, BWW had a better AR Turnover than the competitor but not in 2018. BWW is better at collecting what is owed to it than the competitor in both years. </a:t>
            </a:r>
          </a:p>
        </p:txBody>
      </p:sp>
      <p:sp>
        <p:nvSpPr>
          <p:cNvPr id="4" name="Slide Number Placeholder 3"/>
          <p:cNvSpPr>
            <a:spLocks noGrp="1"/>
          </p:cNvSpPr>
          <p:nvPr>
            <p:ph type="sldNum" sz="quarter" idx="10"/>
          </p:nvPr>
        </p:nvSpPr>
        <p:spPr/>
        <p:txBody>
          <a:bodyPr/>
          <a:lstStyle/>
          <a:p>
            <a:fld id="{9E4EF88D-B760-45DB-8F4F-5A19D94AA402}" type="slidenum">
              <a:rPr lang="en-US" smtClean="0"/>
              <a:t>38</a:t>
            </a:fld>
            <a:endParaRPr lang="en-US" dirty="0"/>
          </a:p>
        </p:txBody>
      </p:sp>
    </p:spTree>
    <p:extLst>
      <p:ext uri="{BB962C8B-B14F-4D97-AF65-F5344CB8AC3E}">
        <p14:creationId xmlns:p14="http://schemas.microsoft.com/office/powerpoint/2010/main" val="903438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39</a:t>
            </a:fld>
            <a:endParaRPr lang="en-US" dirty="0"/>
          </a:p>
        </p:txBody>
      </p:sp>
    </p:spTree>
    <p:extLst>
      <p:ext uri="{BB962C8B-B14F-4D97-AF65-F5344CB8AC3E}">
        <p14:creationId xmlns:p14="http://schemas.microsoft.com/office/powerpoint/2010/main" val="2815672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4</a:t>
            </a:fld>
            <a:endParaRPr lang="en-US" dirty="0"/>
          </a:p>
        </p:txBody>
      </p:sp>
    </p:spTree>
    <p:extLst>
      <p:ext uri="{BB962C8B-B14F-4D97-AF65-F5344CB8AC3E}">
        <p14:creationId xmlns:p14="http://schemas.microsoft.com/office/powerpoint/2010/main" val="2797308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a:t>
            </a:r>
            <a:r>
              <a:rPr lang="en-US" sz="1200" b="0" i="0" kern="1200" dirty="0">
                <a:solidFill>
                  <a:schemeClr val="tx1"/>
                </a:solidFill>
                <a:effectLst/>
                <a:latin typeface="+mn-lt"/>
                <a:ea typeface="+mn-ea"/>
                <a:cs typeface="+mn-cs"/>
              </a:rPr>
              <a:t>A company may be enticed to manipulate earnings for several reasons. It may want to show a healthier income level, meet or exceed market expectations, and receive management bonuses. This can produce more investment interest from potential investors. An increase to receivables and inventory can help a business to secure more borrowed funds.</a:t>
            </a:r>
            <a:endParaRPr lang="en-US" dirty="0"/>
          </a:p>
        </p:txBody>
      </p:sp>
      <p:sp>
        <p:nvSpPr>
          <p:cNvPr id="4" name="Slide Number Placeholder 3"/>
          <p:cNvSpPr>
            <a:spLocks noGrp="1"/>
          </p:cNvSpPr>
          <p:nvPr>
            <p:ph type="sldNum" sz="quarter" idx="5"/>
          </p:nvPr>
        </p:nvSpPr>
        <p:spPr/>
        <p:txBody>
          <a:bodyPr/>
          <a:lstStyle/>
          <a:p>
            <a:fld id="{9E4EF88D-B760-45DB-8F4F-5A19D94AA402}" type="slidenum">
              <a:rPr lang="en-US" smtClean="0"/>
              <a:t>40</a:t>
            </a:fld>
            <a:endParaRPr lang="en-US" dirty="0"/>
          </a:p>
        </p:txBody>
      </p:sp>
    </p:spTree>
    <p:extLst>
      <p:ext uri="{BB962C8B-B14F-4D97-AF65-F5344CB8AC3E}">
        <p14:creationId xmlns:p14="http://schemas.microsoft.com/office/powerpoint/2010/main" val="11368499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a:t>
            </a:r>
            <a:r>
              <a:rPr lang="en-US" sz="1200" b="0" i="0" kern="1200" dirty="0">
                <a:solidFill>
                  <a:schemeClr val="tx1"/>
                </a:solidFill>
                <a:effectLst/>
                <a:latin typeface="+mn-lt"/>
                <a:ea typeface="+mn-ea"/>
                <a:cs typeface="+mn-cs"/>
              </a:rPr>
              <a:t>Legitimate current economic conditions could allow BWW to alter its estimation percentages, aging categories, and method used. </a:t>
            </a:r>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41</a:t>
            </a:fld>
            <a:endParaRPr lang="en-US" dirty="0"/>
          </a:p>
        </p:txBody>
      </p:sp>
    </p:spTree>
    <p:extLst>
      <p:ext uri="{BB962C8B-B14F-4D97-AF65-F5344CB8AC3E}">
        <p14:creationId xmlns:p14="http://schemas.microsoft.com/office/powerpoint/2010/main" val="25151146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a:t>
            </a:r>
            <a:r>
              <a:rPr lang="en-US" sz="1200" b="0" i="0" kern="1200" dirty="0">
                <a:solidFill>
                  <a:schemeClr val="tx1"/>
                </a:solidFill>
                <a:effectLst/>
                <a:latin typeface="+mn-lt"/>
                <a:ea typeface="+mn-ea"/>
                <a:cs typeface="+mn-cs"/>
              </a:rPr>
              <a:t>Again, legitimate current economic conditions could allow BWW to alter its estimation percentages, aging categories, and method used. The opposite of these percentage changes could occur as well. Imagine that most of BWW’s customers are local and that a major employer shut down, meaning many of BWW’s customers are more likely to have difficulty paying, and BWW may need to raise its bad debt estimation percentage regardless of the application/estimation method being used.</a:t>
            </a:r>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42</a:t>
            </a:fld>
            <a:endParaRPr lang="en-US" dirty="0"/>
          </a:p>
        </p:txBody>
      </p:sp>
    </p:spTree>
    <p:extLst>
      <p:ext uri="{BB962C8B-B14F-4D97-AF65-F5344CB8AC3E}">
        <p14:creationId xmlns:p14="http://schemas.microsoft.com/office/powerpoint/2010/main" val="41504420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43</a:t>
            </a:fld>
            <a:endParaRPr lang="en-US" dirty="0"/>
          </a:p>
        </p:txBody>
      </p:sp>
    </p:spTree>
    <p:extLst>
      <p:ext uri="{BB962C8B-B14F-4D97-AF65-F5344CB8AC3E}">
        <p14:creationId xmlns:p14="http://schemas.microsoft.com/office/powerpoint/2010/main" val="15420210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a:t>
            </a:r>
            <a:r>
              <a:rPr lang="en-US" sz="1200" kern="1200" dirty="0">
                <a:solidFill>
                  <a:schemeClr val="tx1"/>
                </a:solidFill>
                <a:effectLst/>
                <a:latin typeface="+mn-lt"/>
                <a:ea typeface="+mn-ea"/>
                <a:cs typeface="+mn-cs"/>
              </a:rPr>
              <a:t>A company cannot change methods simply to make income appear better, but the company could change methods, if the method provides a better match with its actual situation. T</a:t>
            </a:r>
            <a:r>
              <a:rPr lang="en-US" sz="1200" b="0" i="0" kern="1200" dirty="0">
                <a:solidFill>
                  <a:schemeClr val="tx1"/>
                </a:solidFill>
                <a:effectLst/>
                <a:latin typeface="+mn-lt"/>
                <a:ea typeface="+mn-ea"/>
                <a:cs typeface="+mn-cs"/>
              </a:rPr>
              <a:t>he change would have to be considered to reflect the company’s actual bad debt experiences accurately, and not just made for the sake of manipulating the income and expenses reported on its financial statements.</a:t>
            </a:r>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44</a:t>
            </a:fld>
            <a:endParaRPr lang="en-US" dirty="0"/>
          </a:p>
        </p:txBody>
      </p:sp>
    </p:spTree>
    <p:extLst>
      <p:ext uri="{BB962C8B-B14F-4D97-AF65-F5344CB8AC3E}">
        <p14:creationId xmlns:p14="http://schemas.microsoft.com/office/powerpoint/2010/main" val="28726461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45</a:t>
            </a:fld>
            <a:endParaRPr lang="en-US" dirty="0"/>
          </a:p>
        </p:txBody>
      </p:sp>
    </p:spTree>
    <p:extLst>
      <p:ext uri="{BB962C8B-B14F-4D97-AF65-F5344CB8AC3E}">
        <p14:creationId xmlns:p14="http://schemas.microsoft.com/office/powerpoint/2010/main" val="22504491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46</a:t>
            </a:fld>
            <a:endParaRPr lang="en-US" dirty="0"/>
          </a:p>
        </p:txBody>
      </p:sp>
    </p:spTree>
    <p:extLst>
      <p:ext uri="{BB962C8B-B14F-4D97-AF65-F5344CB8AC3E}">
        <p14:creationId xmlns:p14="http://schemas.microsoft.com/office/powerpoint/2010/main" val="16031934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a:t>
            </a:r>
            <a:r>
              <a:rPr lang="en-US" dirty="0"/>
              <a:t>Percentage of completion—the assumption is that if 40 percent of the work has been done, then 40 percent of the costs have been incurred, so 40 percent of the revenue can be recognized. Completed contract—improper matching because costs are being recognized as incurred, but revenues are only recognized at the end of the project, even if that is years later.</a:t>
            </a:r>
          </a:p>
          <a:p>
            <a:r>
              <a:rPr lang="en-US" sz="1200" b="0" i="0" kern="1200" dirty="0">
                <a:solidFill>
                  <a:schemeClr val="tx1"/>
                </a:solidFill>
                <a:effectLst/>
                <a:latin typeface="+mn-lt"/>
                <a:ea typeface="+mn-ea"/>
                <a:cs typeface="+mn-cs"/>
              </a:rPr>
              <a:t>The installment method accounts for risk and defers revenue using a gross profit percentage. These types of plans are typically for commercial real estate and have the effect of deferring revenue until collections (installments) are received.</a:t>
            </a:r>
          </a:p>
          <a:p>
            <a:r>
              <a:rPr lang="en-US" sz="1200" b="0" i="0" kern="1200" dirty="0">
                <a:solidFill>
                  <a:schemeClr val="tx1"/>
                </a:solidFill>
                <a:effectLst/>
                <a:latin typeface="+mn-lt"/>
                <a:ea typeface="+mn-ea"/>
                <a:cs typeface="+mn-cs"/>
              </a:rPr>
              <a:t>Subscriptions, of any sort, would use this method; other examples include gym memberships and airline tickets.</a:t>
            </a:r>
          </a:p>
          <a:p>
            <a:r>
              <a:rPr lang="en-US" sz="1200" b="0" i="0" kern="1200" dirty="0">
                <a:solidFill>
                  <a:schemeClr val="tx1"/>
                </a:solidFill>
                <a:effectLst/>
                <a:latin typeface="+mn-lt"/>
                <a:ea typeface="+mn-ea"/>
                <a:cs typeface="+mn-cs"/>
              </a:rPr>
              <a:t>Cell phones with service contracts are an example of equipment sale with accompanying service contract.</a:t>
            </a:r>
            <a:endParaRPr lang="en-US" dirty="0"/>
          </a:p>
        </p:txBody>
      </p:sp>
      <p:sp>
        <p:nvSpPr>
          <p:cNvPr id="4" name="Slide Number Placeholder 3"/>
          <p:cNvSpPr>
            <a:spLocks noGrp="1"/>
          </p:cNvSpPr>
          <p:nvPr>
            <p:ph type="sldNum" sz="quarter" idx="5"/>
          </p:nvPr>
        </p:nvSpPr>
        <p:spPr/>
        <p:txBody>
          <a:bodyPr/>
          <a:lstStyle/>
          <a:p>
            <a:fld id="{9E4EF88D-B760-45DB-8F4F-5A19D94AA402}" type="slidenum">
              <a:rPr lang="en-US" smtClean="0"/>
              <a:t>47</a:t>
            </a:fld>
            <a:endParaRPr lang="en-US" dirty="0"/>
          </a:p>
        </p:txBody>
      </p:sp>
    </p:spTree>
    <p:extLst>
      <p:ext uri="{BB962C8B-B14F-4D97-AF65-F5344CB8AC3E}">
        <p14:creationId xmlns:p14="http://schemas.microsoft.com/office/powerpoint/2010/main" val="32132931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48</a:t>
            </a:fld>
            <a:endParaRPr lang="en-US" dirty="0"/>
          </a:p>
        </p:txBody>
      </p:sp>
    </p:spTree>
    <p:extLst>
      <p:ext uri="{BB962C8B-B14F-4D97-AF65-F5344CB8AC3E}">
        <p14:creationId xmlns:p14="http://schemas.microsoft.com/office/powerpoint/2010/main" val="26093175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49</a:t>
            </a:fld>
            <a:endParaRPr lang="en-US" dirty="0"/>
          </a:p>
        </p:txBody>
      </p:sp>
    </p:spTree>
    <p:extLst>
      <p:ext uri="{BB962C8B-B14F-4D97-AF65-F5344CB8AC3E}">
        <p14:creationId xmlns:p14="http://schemas.microsoft.com/office/powerpoint/2010/main" val="1554326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5</a:t>
            </a:fld>
            <a:endParaRPr lang="en-US" dirty="0"/>
          </a:p>
        </p:txBody>
      </p:sp>
    </p:spTree>
    <p:extLst>
      <p:ext uri="{BB962C8B-B14F-4D97-AF65-F5344CB8AC3E}">
        <p14:creationId xmlns:p14="http://schemas.microsoft.com/office/powerpoint/2010/main" val="13798638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50</a:t>
            </a:fld>
            <a:endParaRPr lang="en-US" dirty="0"/>
          </a:p>
        </p:txBody>
      </p:sp>
    </p:spTree>
    <p:extLst>
      <p:ext uri="{BB962C8B-B14F-4D97-AF65-F5344CB8AC3E}">
        <p14:creationId xmlns:p14="http://schemas.microsoft.com/office/powerpoint/2010/main" val="27947049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a:t>
            </a:r>
            <a:r>
              <a:rPr lang="en-US" dirty="0"/>
              <a:t>The lender (company) has “earned” the interest but has not received it yet because it (the cash) is not legally due. The financial statements need to accurately reflect that this money is owed to the company but that there is not a legal obligation for it to be paid on the current date.</a:t>
            </a:r>
          </a:p>
        </p:txBody>
      </p:sp>
      <p:sp>
        <p:nvSpPr>
          <p:cNvPr id="4" name="Slide Number Placeholder 3"/>
          <p:cNvSpPr>
            <a:spLocks noGrp="1"/>
          </p:cNvSpPr>
          <p:nvPr>
            <p:ph type="sldNum" sz="quarter" idx="10"/>
          </p:nvPr>
        </p:nvSpPr>
        <p:spPr/>
        <p:txBody>
          <a:bodyPr/>
          <a:lstStyle/>
          <a:p>
            <a:fld id="{9E4EF88D-B760-45DB-8F4F-5A19D94AA402}" type="slidenum">
              <a:rPr lang="en-US" smtClean="0"/>
              <a:t>51</a:t>
            </a:fld>
            <a:endParaRPr lang="en-US" dirty="0"/>
          </a:p>
        </p:txBody>
      </p:sp>
    </p:spTree>
    <p:extLst>
      <p:ext uri="{BB962C8B-B14F-4D97-AF65-F5344CB8AC3E}">
        <p14:creationId xmlns:p14="http://schemas.microsoft.com/office/powerpoint/2010/main" val="16082302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a:t>
            </a:r>
            <a:r>
              <a:rPr lang="en-US" sz="1200" kern="1200" dirty="0">
                <a:solidFill>
                  <a:schemeClr val="tx1"/>
                </a:solidFill>
                <a:effectLst/>
                <a:latin typeface="+mn-lt"/>
                <a:ea typeface="+mn-ea"/>
                <a:cs typeface="+mn-cs"/>
              </a:rPr>
              <a:t>The note spanned two years, so one-half of the interest revenue belonged to last year and one-half to the current year.</a:t>
            </a:r>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52</a:t>
            </a:fld>
            <a:endParaRPr lang="en-US" dirty="0"/>
          </a:p>
        </p:txBody>
      </p:sp>
    </p:spTree>
    <p:extLst>
      <p:ext uri="{BB962C8B-B14F-4D97-AF65-F5344CB8AC3E}">
        <p14:creationId xmlns:p14="http://schemas.microsoft.com/office/powerpoint/2010/main" val="14409452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53</a:t>
            </a:fld>
            <a:endParaRPr lang="en-US" dirty="0"/>
          </a:p>
        </p:txBody>
      </p:sp>
    </p:spTree>
    <p:extLst>
      <p:ext uri="{BB962C8B-B14F-4D97-AF65-F5344CB8AC3E}">
        <p14:creationId xmlns:p14="http://schemas.microsoft.com/office/powerpoint/2010/main" val="38123597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54</a:t>
            </a:fld>
            <a:endParaRPr lang="en-US" dirty="0"/>
          </a:p>
        </p:txBody>
      </p:sp>
    </p:spTree>
    <p:extLst>
      <p:ext uri="{BB962C8B-B14F-4D97-AF65-F5344CB8AC3E}">
        <p14:creationId xmlns:p14="http://schemas.microsoft.com/office/powerpoint/2010/main" val="18688210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55</a:t>
            </a:fld>
            <a:endParaRPr lang="en-US" dirty="0"/>
          </a:p>
        </p:txBody>
      </p:sp>
    </p:spTree>
    <p:extLst>
      <p:ext uri="{BB962C8B-B14F-4D97-AF65-F5344CB8AC3E}">
        <p14:creationId xmlns:p14="http://schemas.microsoft.com/office/powerpoint/2010/main" val="17839482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56</a:t>
            </a:fld>
            <a:endParaRPr lang="en-US" dirty="0"/>
          </a:p>
        </p:txBody>
      </p:sp>
    </p:spTree>
    <p:extLst>
      <p:ext uri="{BB962C8B-B14F-4D97-AF65-F5344CB8AC3E}">
        <p14:creationId xmlns:p14="http://schemas.microsoft.com/office/powerpoint/2010/main" val="36160363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57</a:t>
            </a:fld>
            <a:endParaRPr lang="en-US" dirty="0"/>
          </a:p>
        </p:txBody>
      </p:sp>
    </p:spTree>
    <p:extLst>
      <p:ext uri="{BB962C8B-B14F-4D97-AF65-F5344CB8AC3E}">
        <p14:creationId xmlns:p14="http://schemas.microsoft.com/office/powerpoint/2010/main" val="3331571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58</a:t>
            </a:fld>
            <a:endParaRPr lang="en-US" dirty="0"/>
          </a:p>
        </p:txBody>
      </p:sp>
    </p:spTree>
    <p:extLst>
      <p:ext uri="{BB962C8B-B14F-4D97-AF65-F5344CB8AC3E}">
        <p14:creationId xmlns:p14="http://schemas.microsoft.com/office/powerpoint/2010/main" val="30786935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59</a:t>
            </a:fld>
            <a:endParaRPr lang="en-US" dirty="0"/>
          </a:p>
        </p:txBody>
      </p:sp>
    </p:spTree>
    <p:extLst>
      <p:ext uri="{BB962C8B-B14F-4D97-AF65-F5344CB8AC3E}">
        <p14:creationId xmlns:p14="http://schemas.microsoft.com/office/powerpoint/2010/main" val="60546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555555"/>
                </a:solidFill>
              </a:rPr>
              <a:t>Teacher Notes: </a:t>
            </a:r>
            <a:r>
              <a:rPr lang="en-US" sz="1200" kern="1200" dirty="0">
                <a:solidFill>
                  <a:schemeClr val="tx1"/>
                </a:solidFill>
                <a:effectLst/>
                <a:latin typeface="+mn-lt"/>
                <a:ea typeface="+mn-ea"/>
                <a:cs typeface="+mn-cs"/>
              </a:rPr>
              <a:t>Because credit card sales are “almost the same as cash” since they are guaranteed by the credit card company, some businesses will record credit card transactions as cash rather than as an account receivable.</a:t>
            </a:r>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6</a:t>
            </a:fld>
            <a:endParaRPr lang="en-US" dirty="0"/>
          </a:p>
        </p:txBody>
      </p:sp>
    </p:spTree>
    <p:extLst>
      <p:ext uri="{BB962C8B-B14F-4D97-AF65-F5344CB8AC3E}">
        <p14:creationId xmlns:p14="http://schemas.microsoft.com/office/powerpoint/2010/main" val="32920922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60</a:t>
            </a:fld>
            <a:endParaRPr lang="en-US" dirty="0"/>
          </a:p>
        </p:txBody>
      </p:sp>
    </p:spTree>
    <p:extLst>
      <p:ext uri="{BB962C8B-B14F-4D97-AF65-F5344CB8AC3E}">
        <p14:creationId xmlns:p14="http://schemas.microsoft.com/office/powerpoint/2010/main" val="15899300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61</a:t>
            </a:fld>
            <a:endParaRPr lang="en-US" dirty="0"/>
          </a:p>
        </p:txBody>
      </p:sp>
    </p:spTree>
    <p:extLst>
      <p:ext uri="{BB962C8B-B14F-4D97-AF65-F5344CB8AC3E}">
        <p14:creationId xmlns:p14="http://schemas.microsoft.com/office/powerpoint/2010/main" val="30709447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62</a:t>
            </a:fld>
            <a:endParaRPr lang="en-US" dirty="0"/>
          </a:p>
        </p:txBody>
      </p:sp>
    </p:spTree>
    <p:extLst>
      <p:ext uri="{BB962C8B-B14F-4D97-AF65-F5344CB8AC3E}">
        <p14:creationId xmlns:p14="http://schemas.microsoft.com/office/powerpoint/2010/main" val="38118655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Teacher Notes: </a:t>
            </a:r>
            <a:r>
              <a:rPr lang="en-US" sz="1200" kern="1200" dirty="0">
                <a:solidFill>
                  <a:schemeClr val="tx1"/>
                </a:solidFill>
                <a:effectLst/>
                <a:latin typeface="+mn-lt"/>
                <a:ea typeface="+mn-ea"/>
                <a:cs typeface="+mn-cs"/>
              </a:rPr>
              <a:t>Any of these methods are acceptable and appropriate, but it is obvious that they each result in different bad debt estimates.</a:t>
            </a:r>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63</a:t>
            </a:fld>
            <a:endParaRPr lang="en-US" dirty="0"/>
          </a:p>
        </p:txBody>
      </p:sp>
    </p:spTree>
    <p:extLst>
      <p:ext uri="{BB962C8B-B14F-4D97-AF65-F5344CB8AC3E}">
        <p14:creationId xmlns:p14="http://schemas.microsoft.com/office/powerpoint/2010/main" val="28987592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64</a:t>
            </a:fld>
            <a:endParaRPr lang="en-US" dirty="0"/>
          </a:p>
        </p:txBody>
      </p:sp>
    </p:spTree>
    <p:extLst>
      <p:ext uri="{BB962C8B-B14F-4D97-AF65-F5344CB8AC3E}">
        <p14:creationId xmlns:p14="http://schemas.microsoft.com/office/powerpoint/2010/main" val="41284554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65</a:t>
            </a:fld>
            <a:endParaRPr lang="en-US" dirty="0"/>
          </a:p>
        </p:txBody>
      </p:sp>
    </p:spTree>
    <p:extLst>
      <p:ext uri="{BB962C8B-B14F-4D97-AF65-F5344CB8AC3E}">
        <p14:creationId xmlns:p14="http://schemas.microsoft.com/office/powerpoint/2010/main" val="6087818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66</a:t>
            </a:fld>
            <a:endParaRPr lang="en-US" dirty="0"/>
          </a:p>
        </p:txBody>
      </p:sp>
    </p:spTree>
    <p:extLst>
      <p:ext uri="{BB962C8B-B14F-4D97-AF65-F5344CB8AC3E}">
        <p14:creationId xmlns:p14="http://schemas.microsoft.com/office/powerpoint/2010/main" val="15633827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67</a:t>
            </a:fld>
            <a:endParaRPr lang="en-US" dirty="0"/>
          </a:p>
        </p:txBody>
      </p:sp>
    </p:spTree>
    <p:extLst>
      <p:ext uri="{BB962C8B-B14F-4D97-AF65-F5344CB8AC3E}">
        <p14:creationId xmlns:p14="http://schemas.microsoft.com/office/powerpoint/2010/main" val="3648586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7</a:t>
            </a:fld>
            <a:endParaRPr lang="en-US" dirty="0"/>
          </a:p>
        </p:txBody>
      </p:sp>
    </p:spTree>
    <p:extLst>
      <p:ext uri="{BB962C8B-B14F-4D97-AF65-F5344CB8AC3E}">
        <p14:creationId xmlns:p14="http://schemas.microsoft.com/office/powerpoint/2010/main" val="7809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8</a:t>
            </a:fld>
            <a:endParaRPr lang="en-US" dirty="0"/>
          </a:p>
        </p:txBody>
      </p:sp>
    </p:spTree>
    <p:extLst>
      <p:ext uri="{BB962C8B-B14F-4D97-AF65-F5344CB8AC3E}">
        <p14:creationId xmlns:p14="http://schemas.microsoft.com/office/powerpoint/2010/main" val="619940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4EF88D-B760-45DB-8F4F-5A19D94AA402}" type="slidenum">
              <a:rPr lang="en-US" smtClean="0"/>
              <a:t>9</a:t>
            </a:fld>
            <a:endParaRPr lang="en-US" dirty="0"/>
          </a:p>
        </p:txBody>
      </p:sp>
    </p:spTree>
    <p:extLst>
      <p:ext uri="{BB962C8B-B14F-4D97-AF65-F5344CB8AC3E}">
        <p14:creationId xmlns:p14="http://schemas.microsoft.com/office/powerpoint/2010/main" val="812512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498249"/>
            <a:ext cx="9144000" cy="1011237"/>
          </a:xfrm>
        </p:spPr>
        <p:txBody>
          <a:bodyPr anchor="b"/>
          <a:lstStyle>
            <a:lvl1pPr algn="ctr">
              <a:defRPr sz="6000"/>
            </a:lvl1pPr>
          </a:lstStyle>
          <a:p>
            <a:r>
              <a:rPr lang="en-US" dirty="0"/>
              <a:t>Title of the Book</a:t>
            </a:r>
          </a:p>
        </p:txBody>
      </p:sp>
      <p:sp>
        <p:nvSpPr>
          <p:cNvPr id="5" name="Footer Placeholder 4"/>
          <p:cNvSpPr>
            <a:spLocks noGrp="1"/>
          </p:cNvSpPr>
          <p:nvPr>
            <p:ph type="ftr" sz="quarter" idx="11"/>
          </p:nvPr>
        </p:nvSpPr>
        <p:spPr>
          <a:xfrm>
            <a:off x="1523999" y="6356350"/>
            <a:ext cx="8549898" cy="354416"/>
          </a:xfrm>
        </p:spPr>
        <p:txBody>
          <a:bodyPr/>
          <a:lstStyle/>
          <a:p>
            <a:endParaRPr lang="en-US" dirty="0"/>
          </a:p>
        </p:txBody>
      </p:sp>
      <p:sp>
        <p:nvSpPr>
          <p:cNvPr id="9" name="Picture Placeholder 8"/>
          <p:cNvSpPr>
            <a:spLocks noGrp="1"/>
          </p:cNvSpPr>
          <p:nvPr>
            <p:ph type="pic" sz="quarter" idx="13"/>
          </p:nvPr>
        </p:nvSpPr>
        <p:spPr>
          <a:xfrm>
            <a:off x="3983831" y="2390620"/>
            <a:ext cx="4224337" cy="3851130"/>
          </a:xfrm>
        </p:spPr>
        <p:txBody>
          <a:bodyPr>
            <a:normAutofit/>
          </a:bodyPr>
          <a:lstStyle>
            <a:lvl1pPr marL="0" indent="0">
              <a:buNone/>
              <a:defRPr sz="1200"/>
            </a:lvl1pPr>
          </a:lstStyle>
          <a:p>
            <a:endParaRPr lang="en-US" dirty="0"/>
          </a:p>
        </p:txBody>
      </p:sp>
      <p:sp>
        <p:nvSpPr>
          <p:cNvPr id="10" name="Title 1"/>
          <p:cNvSpPr txBox="1">
            <a:spLocks/>
          </p:cNvSpPr>
          <p:nvPr userDrawn="1"/>
        </p:nvSpPr>
        <p:spPr>
          <a:xfrm>
            <a:off x="1523999" y="1509485"/>
            <a:ext cx="9144000" cy="672883"/>
          </a:xfrm>
          <a:prstGeom prst="rect">
            <a:avLst/>
          </a:prstGeom>
        </p:spPr>
        <p:txBody>
          <a:bodyPr vert="horz" lIns="91440" tIns="45720" rIns="91440" bIns="45720" rtlCol="0" anchor="b">
            <a:normAutofit fontScale="77500" lnSpcReduction="20000"/>
          </a:bodyPr>
          <a:lstStyle>
            <a:lvl1pPr algn="ctr" defTabSz="914400" rtl="0" eaLnBrk="1" latinLnBrk="0" hangingPunct="1">
              <a:lnSpc>
                <a:spcPct val="90000"/>
              </a:lnSpc>
              <a:spcBef>
                <a:spcPct val="0"/>
              </a:spcBef>
              <a:buNone/>
              <a:defRPr sz="6000" kern="1200">
                <a:solidFill>
                  <a:schemeClr val="accent6"/>
                </a:solidFill>
                <a:latin typeface="+mj-lt"/>
                <a:ea typeface="+mj-ea"/>
                <a:cs typeface="+mj-cs"/>
              </a:defRPr>
            </a:lvl1pPr>
          </a:lstStyle>
          <a:p>
            <a:endParaRPr lang="en-US" sz="6400" dirty="0">
              <a:solidFill>
                <a:schemeClr val="accent5"/>
              </a:solidFill>
            </a:endParaRPr>
          </a:p>
        </p:txBody>
      </p:sp>
      <p:sp>
        <p:nvSpPr>
          <p:cNvPr id="11" name="Text Placeholder 10"/>
          <p:cNvSpPr>
            <a:spLocks noGrp="1"/>
          </p:cNvSpPr>
          <p:nvPr>
            <p:ph type="body" sz="quarter" idx="14" hasCustomPrompt="1"/>
          </p:nvPr>
        </p:nvSpPr>
        <p:spPr>
          <a:xfrm>
            <a:off x="1524000" y="1509713"/>
            <a:ext cx="9144000" cy="443778"/>
          </a:xfrm>
        </p:spPr>
        <p:txBody>
          <a:bodyPr/>
          <a:lstStyle>
            <a:lvl1pPr marL="0" indent="0" algn="ctr">
              <a:buNone/>
              <a:defRPr baseline="0">
                <a:solidFill>
                  <a:schemeClr val="accent5"/>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Chapter # CHAPTER TITLE</a:t>
            </a:r>
          </a:p>
        </p:txBody>
      </p:sp>
      <p:sp>
        <p:nvSpPr>
          <p:cNvPr id="12" name="TextBox 11"/>
          <p:cNvSpPr txBox="1"/>
          <p:nvPr userDrawn="1"/>
        </p:nvSpPr>
        <p:spPr>
          <a:xfrm>
            <a:off x="4218708" y="1946841"/>
            <a:ext cx="375458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PowerPoint Image Slideshow</a:t>
            </a:r>
          </a:p>
          <a:p>
            <a:pPr algn="ctr"/>
            <a:endParaRPr lang="en-US" sz="1600" dirty="0"/>
          </a:p>
        </p:txBody>
      </p:sp>
    </p:spTree>
    <p:extLst>
      <p:ext uri="{BB962C8B-B14F-4D97-AF65-F5344CB8AC3E}">
        <p14:creationId xmlns:p14="http://schemas.microsoft.com/office/powerpoint/2010/main" val="100249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24583"/>
          </a:xfrm>
        </p:spPr>
        <p:txBody>
          <a:bodyPr>
            <a:normAutofit/>
          </a:bodyPr>
          <a:lstStyle>
            <a:lvl1pPr>
              <a:defRPr sz="2800" b="1"/>
            </a:lvl1pPr>
          </a:lstStyle>
          <a:p>
            <a:r>
              <a:rPr lang="en-US" dirty="0"/>
              <a:t>Figure #.#</a:t>
            </a:r>
          </a:p>
        </p:txBody>
      </p:sp>
      <p:sp>
        <p:nvSpPr>
          <p:cNvPr id="3" name="Content Placeholder 2"/>
          <p:cNvSpPr>
            <a:spLocks noGrp="1"/>
          </p:cNvSpPr>
          <p:nvPr>
            <p:ph idx="1"/>
          </p:nvPr>
        </p:nvSpPr>
        <p:spPr>
          <a:xfrm>
            <a:off x="838200" y="955964"/>
            <a:ext cx="10515600" cy="379614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9428018" cy="365125"/>
          </a:xfrm>
        </p:spPr>
        <p:txBody>
          <a:bodyPr/>
          <a:lstStyle/>
          <a:p>
            <a:endParaRPr lang="en-US" dirty="0"/>
          </a:p>
        </p:txBody>
      </p:sp>
      <p:sp>
        <p:nvSpPr>
          <p:cNvPr id="7" name="Content Placeholder 2"/>
          <p:cNvSpPr>
            <a:spLocks noGrp="1"/>
          </p:cNvSpPr>
          <p:nvPr>
            <p:ph idx="13" hasCustomPrompt="1"/>
          </p:nvPr>
        </p:nvSpPr>
        <p:spPr>
          <a:xfrm>
            <a:off x="838200" y="4918364"/>
            <a:ext cx="10515600" cy="1271731"/>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927627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466148"/>
          </a:xfrm>
        </p:spPr>
        <p:txBody>
          <a:bodyPr>
            <a:normAutofit/>
          </a:bodyPr>
          <a:lstStyle>
            <a:lvl1pPr>
              <a:defRPr sz="2800" b="1"/>
            </a:lvl1pPr>
          </a:lstStyle>
          <a:p>
            <a:r>
              <a:rPr lang="en-US" dirty="0"/>
              <a:t>Figure #.#</a:t>
            </a:r>
          </a:p>
        </p:txBody>
      </p:sp>
      <p:sp>
        <p:nvSpPr>
          <p:cNvPr id="3" name="Content Placeholder 2"/>
          <p:cNvSpPr>
            <a:spLocks noGrp="1"/>
          </p:cNvSpPr>
          <p:nvPr>
            <p:ph sz="half" idx="1"/>
          </p:nvPr>
        </p:nvSpPr>
        <p:spPr>
          <a:xfrm>
            <a:off x="838200" y="1010661"/>
            <a:ext cx="5181600" cy="516630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10661"/>
            <a:ext cx="5181600" cy="516630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838200" y="6356350"/>
            <a:ext cx="9414164" cy="365125"/>
          </a:xfrm>
        </p:spPr>
        <p:txBody>
          <a:bodyPr/>
          <a:lstStyle/>
          <a:p>
            <a:endParaRPr lang="en-US" dirty="0"/>
          </a:p>
        </p:txBody>
      </p:sp>
    </p:spTree>
    <p:extLst>
      <p:ext uri="{BB962C8B-B14F-4D97-AF65-F5344CB8AC3E}">
        <p14:creationId xmlns:p14="http://schemas.microsoft.com/office/powerpoint/2010/main" val="345437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535420"/>
          </a:xfrm>
        </p:spPr>
        <p:txBody>
          <a:bodyPr>
            <a:normAutofit/>
          </a:bodyPr>
          <a:lstStyle>
            <a:lvl1pPr>
              <a:defRPr sz="2800" b="1" baseline="0"/>
            </a:lvl1pPr>
          </a:lstStyle>
          <a:p>
            <a:r>
              <a:rPr lang="en-US" dirty="0"/>
              <a:t>Figure #.#</a:t>
            </a:r>
          </a:p>
        </p:txBody>
      </p:sp>
      <p:sp>
        <p:nvSpPr>
          <p:cNvPr id="4" name="Footer Placeholder 3"/>
          <p:cNvSpPr>
            <a:spLocks noGrp="1"/>
          </p:cNvSpPr>
          <p:nvPr>
            <p:ph type="ftr" sz="quarter" idx="11"/>
          </p:nvPr>
        </p:nvSpPr>
        <p:spPr>
          <a:xfrm>
            <a:off x="97536" y="6205728"/>
            <a:ext cx="10180320" cy="442595"/>
          </a:xfrm>
        </p:spPr>
        <p:txBody>
          <a:bodyPr/>
          <a:lstStyle/>
          <a:p>
            <a:pPr algn="l"/>
            <a:r>
              <a:rPr lang="en-US" dirty="0"/>
              <a:t>This OpenStax ancillary resource is © Rice University under a CC BY 4.0 International license; it may be reproduced or modified but must be attributed to OpenStax, Rice University and any changes must be noted.</a:t>
            </a:r>
          </a:p>
        </p:txBody>
      </p:sp>
      <p:sp>
        <p:nvSpPr>
          <p:cNvPr id="7" name="Content Placeholder 6"/>
          <p:cNvSpPr>
            <a:spLocks noGrp="1"/>
          </p:cNvSpPr>
          <p:nvPr>
            <p:ph sz="quarter" idx="12"/>
          </p:nvPr>
        </p:nvSpPr>
        <p:spPr>
          <a:xfrm>
            <a:off x="838200" y="1011383"/>
            <a:ext cx="10515600" cy="3255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6"/>
          <p:cNvSpPr>
            <a:spLocks noGrp="1"/>
          </p:cNvSpPr>
          <p:nvPr>
            <p:ph sz="quarter" idx="13" hasCustomPrompt="1"/>
          </p:nvPr>
        </p:nvSpPr>
        <p:spPr>
          <a:xfrm>
            <a:off x="838200" y="4378037"/>
            <a:ext cx="10515600" cy="1627909"/>
          </a:xfrm>
        </p:spPr>
        <p:txBody>
          <a:bodyPr>
            <a:normAutofit/>
          </a:bodyPr>
          <a:lstStyle>
            <a:lvl1pPr marL="0" indent="0">
              <a:buNone/>
              <a:defRPr sz="1600"/>
            </a:lvl1pPr>
          </a:lstStyle>
          <a:p>
            <a:pPr lvl="0"/>
            <a:r>
              <a:rPr lang="en-US" dirty="0"/>
              <a:t>Caption</a:t>
            </a:r>
          </a:p>
        </p:txBody>
      </p:sp>
    </p:spTree>
    <p:extLst>
      <p:ext uri="{BB962C8B-B14F-4D97-AF65-F5344CB8AC3E}">
        <p14:creationId xmlns:p14="http://schemas.microsoft.com/office/powerpoint/2010/main" val="168617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Title (optional)</a:t>
            </a:r>
          </a:p>
        </p:txBody>
      </p:sp>
      <p:sp>
        <p:nvSpPr>
          <p:cNvPr id="3" name="Footer Placeholder 2"/>
          <p:cNvSpPr>
            <a:spLocks noGrp="1"/>
          </p:cNvSpPr>
          <p:nvPr>
            <p:ph type="ftr" sz="quarter" idx="10"/>
          </p:nvPr>
        </p:nvSpPr>
        <p:spPr/>
        <p:txBody>
          <a:bodyPr/>
          <a:lstStyle/>
          <a:p>
            <a:endParaRPr lang="en-US" dirty="0"/>
          </a:p>
        </p:txBody>
      </p:sp>
      <p:sp>
        <p:nvSpPr>
          <p:cNvPr id="5" name="Content Placeholder 4"/>
          <p:cNvSpPr>
            <a:spLocks noGrp="1"/>
          </p:cNvSpPr>
          <p:nvPr>
            <p:ph sz="quarter" idx="11"/>
          </p:nvPr>
        </p:nvSpPr>
        <p:spPr>
          <a:xfrm>
            <a:off x="838200" y="900545"/>
            <a:ext cx="10515600" cy="5347855"/>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2568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dirty="0"/>
              <a:t>Title (optional)</a:t>
            </a:r>
          </a:p>
        </p:txBody>
      </p:sp>
      <p:sp>
        <p:nvSpPr>
          <p:cNvPr id="3" name="Footer Placeholder 2"/>
          <p:cNvSpPr>
            <a:spLocks noGrp="1"/>
          </p:cNvSpPr>
          <p:nvPr>
            <p:ph type="ftr" sz="quarter" idx="10"/>
          </p:nvPr>
        </p:nvSpPr>
        <p:spPr/>
        <p:txBody>
          <a:bodyPr/>
          <a:lstStyle/>
          <a:p>
            <a:endParaRPr lang="en-US" dirty="0"/>
          </a:p>
        </p:txBody>
      </p:sp>
      <p:sp>
        <p:nvSpPr>
          <p:cNvPr id="5" name="Content Placeholder 4"/>
          <p:cNvSpPr>
            <a:spLocks noGrp="1"/>
          </p:cNvSpPr>
          <p:nvPr>
            <p:ph sz="quarter" idx="11" hasCustomPrompt="1"/>
          </p:nvPr>
        </p:nvSpPr>
        <p:spPr>
          <a:xfrm>
            <a:off x="838200" y="900545"/>
            <a:ext cx="10515600" cy="5347855"/>
          </a:xfrm>
        </p:spPr>
        <p:txBody>
          <a:bodyPr/>
          <a:lstStyle>
            <a:lvl1pPr marL="514350" indent="-514350">
              <a:buFont typeface="+mj-lt"/>
              <a:buAutoNum type="arabicPeriod"/>
              <a:defRPr/>
            </a:lvl1pPr>
            <a:lvl2pPr marL="914400" marR="0" indent="-457200" algn="l" defTabSz="914400" rtl="0" eaLnBrk="1" fontAlgn="auto" latinLnBrk="0" hangingPunct="1">
              <a:lnSpc>
                <a:spcPct val="90000"/>
              </a:lnSpc>
              <a:spcBef>
                <a:spcPts val="500"/>
              </a:spcBef>
              <a:spcAft>
                <a:spcPts val="0"/>
              </a:spcAft>
              <a:buClrTx/>
              <a:buSzTx/>
              <a:buFont typeface="+mj-lt"/>
              <a:buAutoNum type="alphaLcPeriod"/>
              <a:tabLst/>
              <a:defRPr/>
            </a:lvl2pPr>
          </a:lstStyle>
          <a:p>
            <a:pPr lvl="0"/>
            <a:r>
              <a:rPr lang="en-US" dirty="0"/>
              <a:t>Discussion question 1</a:t>
            </a:r>
          </a:p>
          <a:p>
            <a:pPr lvl="1"/>
            <a:r>
              <a:rPr lang="en-US" dirty="0"/>
              <a:t>Distractor (optional)</a:t>
            </a:r>
          </a:p>
          <a:p>
            <a:pPr lvl="1"/>
            <a:r>
              <a:rPr lang="en-US" dirty="0"/>
              <a:t>Distractor (optional)</a:t>
            </a:r>
          </a:p>
          <a:p>
            <a:pPr lvl="1"/>
            <a:r>
              <a:rPr lang="en-US" dirty="0"/>
              <a:t>Distractor (optional)</a:t>
            </a:r>
          </a:p>
          <a:p>
            <a:pPr lvl="1"/>
            <a:r>
              <a:rPr lang="en-US" dirty="0"/>
              <a:t>Distractor (optional)</a:t>
            </a:r>
          </a:p>
          <a:p>
            <a:pPr lvl="0"/>
            <a:r>
              <a:rPr lang="en-US" dirty="0"/>
              <a:t>Discussion question 2</a:t>
            </a:r>
          </a:p>
          <a:p>
            <a:pPr lvl="1"/>
            <a:r>
              <a:rPr lang="en-US" dirty="0"/>
              <a:t>Distractor (optional)</a:t>
            </a:r>
          </a:p>
          <a:p>
            <a:pPr lvl="1"/>
            <a:r>
              <a:rPr lang="en-US" dirty="0"/>
              <a:t>Distractor (optional)</a:t>
            </a:r>
          </a:p>
          <a:p>
            <a:pPr marL="914400" marR="0" lvl="1" indent="-457200" algn="l" defTabSz="914400" rtl="0" eaLnBrk="1" fontAlgn="auto" latinLnBrk="0" hangingPunct="1">
              <a:lnSpc>
                <a:spcPct val="90000"/>
              </a:lnSpc>
              <a:spcBef>
                <a:spcPts val="500"/>
              </a:spcBef>
              <a:spcAft>
                <a:spcPts val="0"/>
              </a:spcAft>
              <a:buClrTx/>
              <a:buSzTx/>
              <a:buFont typeface="+mj-lt"/>
              <a:buAutoNum type="alphaLcPeriod"/>
              <a:tabLst/>
              <a:defRPr/>
            </a:pPr>
            <a:r>
              <a:rPr lang="en-US" dirty="0"/>
              <a:t>Distractor (optional)</a:t>
            </a:r>
          </a:p>
          <a:p>
            <a:pPr lvl="1"/>
            <a:r>
              <a:rPr lang="en-US" dirty="0"/>
              <a:t>Distractor (optional)</a:t>
            </a:r>
          </a:p>
        </p:txBody>
      </p:sp>
    </p:spTree>
    <p:extLst>
      <p:ext uri="{BB962C8B-B14F-4D97-AF65-F5344CB8AC3E}">
        <p14:creationId xmlns:p14="http://schemas.microsoft.com/office/powerpoint/2010/main" val="1648461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434975"/>
          </a:xfrm>
          <a:prstGeom prst="rect">
            <a:avLst/>
          </a:prstGeom>
        </p:spPr>
        <p:txBody>
          <a:bodyPr vert="horz" lIns="91440" tIns="45720" rIns="91440" bIns="45720" rtlCol="0" anchor="ctr">
            <a:normAutofit/>
          </a:bodyPr>
          <a:lstStyle/>
          <a:p>
            <a:r>
              <a:rPr lang="en-US" dirty="0"/>
              <a:t>Title (optional)</a:t>
            </a:r>
          </a:p>
        </p:txBody>
      </p:sp>
      <p:sp>
        <p:nvSpPr>
          <p:cNvPr id="3" name="Text Placeholder 2"/>
          <p:cNvSpPr>
            <a:spLocks noGrp="1"/>
          </p:cNvSpPr>
          <p:nvPr>
            <p:ph type="body" idx="1"/>
          </p:nvPr>
        </p:nvSpPr>
        <p:spPr>
          <a:xfrm>
            <a:off x="838200" y="990601"/>
            <a:ext cx="10515600" cy="521913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838200" y="6356350"/>
            <a:ext cx="1051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5161623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61" r:id="rId5"/>
    <p:sldLayoutId id="2147483662" r:id="rId6"/>
  </p:sldLayoutIdLst>
  <p:txStyles>
    <p:titleStyle>
      <a:lvl1pPr algn="l" defTabSz="914400" rtl="0" eaLnBrk="1" latinLnBrk="0" hangingPunct="1">
        <a:lnSpc>
          <a:spcPct val="90000"/>
        </a:lnSpc>
        <a:spcBef>
          <a:spcPct val="0"/>
        </a:spcBef>
        <a:buNone/>
        <a:defRPr sz="2800" b="1"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6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lnSpcReduction="10000"/>
          </a:bodyPr>
          <a:lstStyle/>
          <a:p>
            <a:r>
              <a:rPr lang="en-US" dirty="0"/>
              <a:t>Chapter 9 ACCOUNTING FOR RECEIVABLES</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99204" y="2412391"/>
            <a:ext cx="2975873" cy="385113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ctrTitle"/>
          </p:nvPr>
        </p:nvSpPr>
        <p:spPr>
          <a:xfrm>
            <a:off x="1201783" y="498249"/>
            <a:ext cx="9679577" cy="1011237"/>
          </a:xfrm>
        </p:spPr>
        <p:txBody>
          <a:bodyPr>
            <a:noAutofit/>
          </a:bodyPr>
          <a:lstStyle/>
          <a:p>
            <a:r>
              <a:rPr lang="en-US" sz="3200" dirty="0"/>
              <a:t>Principles of Accounting, Volume 1: Financial Accounting</a:t>
            </a:r>
          </a:p>
        </p:txBody>
      </p:sp>
    </p:spTree>
    <p:extLst>
      <p:ext uri="{BB962C8B-B14F-4D97-AF65-F5344CB8AC3E}">
        <p14:creationId xmlns:p14="http://schemas.microsoft.com/office/powerpoint/2010/main" val="2119115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9274"/>
          </a:xfrm>
        </p:spPr>
        <p:txBody>
          <a:bodyPr>
            <a:normAutofit fontScale="90000"/>
          </a:bodyPr>
          <a:lstStyle/>
          <a:p>
            <a:r>
              <a:rPr lang="en-US" dirty="0"/>
              <a:t>Module 9.2 Account for Uncollectible Accounts Using the Balance </a:t>
            </a:r>
            <a:br>
              <a:rPr lang="en-US" dirty="0"/>
            </a:br>
            <a:r>
              <a:rPr lang="en-US" dirty="0"/>
              <a:t>Sheet and Income Statement Approaches</a:t>
            </a:r>
          </a:p>
        </p:txBody>
      </p:sp>
      <p:sp>
        <p:nvSpPr>
          <p:cNvPr id="3" name="Content Placeholder 2"/>
          <p:cNvSpPr>
            <a:spLocks noGrp="1"/>
          </p:cNvSpPr>
          <p:nvPr>
            <p:ph idx="1"/>
          </p:nvPr>
        </p:nvSpPr>
        <p:spPr>
          <a:xfrm>
            <a:off x="838200" y="1152395"/>
            <a:ext cx="10515600" cy="5255838"/>
          </a:xfrm>
        </p:spPr>
        <p:txBody>
          <a:bodyPr>
            <a:normAutofit/>
          </a:bodyPr>
          <a:lstStyle/>
          <a:p>
            <a:pPr marL="0" indent="0">
              <a:buNone/>
            </a:pPr>
            <a:r>
              <a:rPr lang="en-US" b="1" dirty="0"/>
              <a:t>Bad debts</a:t>
            </a:r>
            <a:r>
              <a:rPr lang="en-US" dirty="0"/>
              <a:t> are uncollectible amounts from customer accounts and are  a necessary aspect of allowing customers to use credit to pay for goods and services. </a:t>
            </a:r>
          </a:p>
          <a:p>
            <a:r>
              <a:rPr lang="en-US" dirty="0"/>
              <a:t>Bad debt negatively affects accounts receivable.</a:t>
            </a:r>
          </a:p>
          <a:p>
            <a:r>
              <a:rPr lang="en-US" dirty="0"/>
              <a:t>When future collection of receivables cannot be reasonably assumed, companies must estimate the amount of expected nonpayment.</a:t>
            </a:r>
          </a:p>
          <a:p>
            <a:r>
              <a:rPr lang="en-US" dirty="0"/>
              <a:t>Methods a company may use to recognize bad debt: </a:t>
            </a:r>
          </a:p>
          <a:p>
            <a:pPr lvl="1"/>
            <a:r>
              <a:rPr lang="en-US" dirty="0"/>
              <a:t>The direct write-off method </a:t>
            </a:r>
          </a:p>
          <a:p>
            <a:pPr lvl="1"/>
            <a:r>
              <a:rPr lang="en-US" dirty="0"/>
              <a:t>The allowance method</a:t>
            </a:r>
          </a:p>
          <a:p>
            <a:pPr lvl="1"/>
            <a:r>
              <a:rPr lang="en-US" dirty="0"/>
              <a:t>Aging of accounts receivable method</a:t>
            </a:r>
          </a:p>
        </p:txBody>
      </p:sp>
    </p:spTree>
    <p:extLst>
      <p:ext uri="{BB962C8B-B14F-4D97-AF65-F5344CB8AC3E}">
        <p14:creationId xmlns:p14="http://schemas.microsoft.com/office/powerpoint/2010/main" val="355286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Direct Write-off Method</a:t>
            </a:r>
          </a:p>
        </p:txBody>
      </p:sp>
      <p:sp>
        <p:nvSpPr>
          <p:cNvPr id="4" name="Content Placeholder 3"/>
          <p:cNvSpPr>
            <a:spLocks noGrp="1"/>
          </p:cNvSpPr>
          <p:nvPr>
            <p:ph idx="1"/>
          </p:nvPr>
        </p:nvSpPr>
        <p:spPr/>
        <p:txBody>
          <a:bodyPr/>
          <a:lstStyle/>
          <a:p>
            <a:r>
              <a:rPr lang="en-US" dirty="0"/>
              <a:t>A bad debt is written off when the company is fairly certain that collection is not possible.</a:t>
            </a:r>
          </a:p>
          <a:p>
            <a:r>
              <a:rPr lang="en-US" dirty="0"/>
              <a:t>This method is not acceptable under GAAP because it violates the matching principle.</a:t>
            </a:r>
          </a:p>
          <a:p>
            <a:pPr lvl="1"/>
            <a:r>
              <a:rPr lang="en-US" dirty="0"/>
              <a:t>For example, a sale that occurs in January is not written off until November.</a:t>
            </a:r>
          </a:p>
          <a:p>
            <a:pPr lvl="2"/>
            <a:r>
              <a:rPr lang="en-US" dirty="0"/>
              <a:t>January’s income includes the sale.</a:t>
            </a:r>
          </a:p>
          <a:p>
            <a:pPr lvl="2"/>
            <a:r>
              <a:rPr lang="en-US" dirty="0"/>
              <a:t>November’s income includes bad debt expense.</a:t>
            </a:r>
          </a:p>
          <a:p>
            <a:endParaRPr lang="en-US" dirty="0"/>
          </a:p>
        </p:txBody>
      </p:sp>
    </p:spTree>
    <p:extLst>
      <p:ext uri="{BB962C8B-B14F-4D97-AF65-F5344CB8AC3E}">
        <p14:creationId xmlns:p14="http://schemas.microsoft.com/office/powerpoint/2010/main" val="72479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5965"/>
            <a:ext cx="10515600" cy="3395320"/>
          </a:xfrm>
        </p:spPr>
        <p:txBody>
          <a:bodyPr/>
          <a:lstStyle/>
          <a:p>
            <a:r>
              <a:rPr lang="en-US" dirty="0"/>
              <a:t>The </a:t>
            </a:r>
            <a:r>
              <a:rPr lang="en-US" b="1" dirty="0"/>
              <a:t>allowance method </a:t>
            </a:r>
            <a:r>
              <a:rPr lang="en-US" dirty="0"/>
              <a:t>estimates bad debt during a period, based on past experience and industry standards.</a:t>
            </a:r>
          </a:p>
          <a:p>
            <a:pPr lvl="1"/>
            <a:r>
              <a:rPr lang="en-US" dirty="0"/>
              <a:t>Matches bad debt with related sales during the period</a:t>
            </a:r>
          </a:p>
          <a:p>
            <a:pPr lvl="1"/>
            <a:r>
              <a:rPr lang="en-US" dirty="0"/>
              <a:t>Two approaches to calculate amount of bad debt expense:</a:t>
            </a:r>
          </a:p>
          <a:p>
            <a:pPr lvl="2"/>
            <a:r>
              <a:rPr lang="en-US" dirty="0"/>
              <a:t>Income statement approach</a:t>
            </a:r>
          </a:p>
          <a:p>
            <a:pPr lvl="2"/>
            <a:r>
              <a:rPr lang="en-US" dirty="0"/>
              <a:t>Balance sheet approach</a:t>
            </a:r>
          </a:p>
          <a:p>
            <a:pPr lvl="1"/>
            <a:r>
              <a:rPr lang="en-US" dirty="0"/>
              <a:t>Journal entry the same under either approach</a:t>
            </a:r>
          </a:p>
        </p:txBody>
      </p:sp>
      <p:sp>
        <p:nvSpPr>
          <p:cNvPr id="5" name="Title 4"/>
          <p:cNvSpPr>
            <a:spLocks noGrp="1"/>
          </p:cNvSpPr>
          <p:nvPr>
            <p:ph type="title"/>
          </p:nvPr>
        </p:nvSpPr>
        <p:spPr/>
        <p:txBody>
          <a:bodyPr>
            <a:normAutofit fontScale="90000"/>
          </a:bodyPr>
          <a:lstStyle/>
          <a:p>
            <a:r>
              <a:rPr lang="en-US" dirty="0"/>
              <a:t>Allowance Method</a:t>
            </a:r>
          </a:p>
        </p:txBody>
      </p:sp>
      <p:pic>
        <p:nvPicPr>
          <p:cNvPr id="1026" name="Picture 2" descr="Journal entry: Debit Bad Debt Expense $$$, Credit Allowance for Doubtful Accounts $$$. Explanation: “To record estimated bad de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891" y="4105623"/>
            <a:ext cx="9289642" cy="1544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536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5964"/>
            <a:ext cx="10515600" cy="5144585"/>
          </a:xfrm>
        </p:spPr>
        <p:txBody>
          <a:bodyPr>
            <a:normAutofit fontScale="92500" lnSpcReduction="10000"/>
          </a:bodyPr>
          <a:lstStyle/>
          <a:p>
            <a:endParaRPr lang="en-US" dirty="0"/>
          </a:p>
          <a:p>
            <a:endParaRPr lang="en-US" dirty="0"/>
          </a:p>
          <a:p>
            <a:endParaRPr lang="en-US" dirty="0"/>
          </a:p>
          <a:p>
            <a:endParaRPr lang="en-US" dirty="0"/>
          </a:p>
          <a:p>
            <a:endParaRPr lang="en-US" dirty="0"/>
          </a:p>
          <a:p>
            <a:r>
              <a:rPr lang="en-US" dirty="0"/>
              <a:t>The </a:t>
            </a:r>
            <a:r>
              <a:rPr lang="en-US" b="1" dirty="0"/>
              <a:t>allowance for doubtful accounts</a:t>
            </a:r>
            <a:r>
              <a:rPr lang="en-US" dirty="0"/>
              <a:t> is a contra asset account and is subtracted from Accounts Receivable.</a:t>
            </a:r>
          </a:p>
          <a:p>
            <a:pPr lvl="1"/>
            <a:r>
              <a:rPr lang="en-US" dirty="0"/>
              <a:t>A </a:t>
            </a:r>
            <a:r>
              <a:rPr lang="en-US" b="1" dirty="0"/>
              <a:t>contra account</a:t>
            </a:r>
            <a:r>
              <a:rPr lang="en-US" dirty="0"/>
              <a:t> has an opposite normal balance to its paired account.</a:t>
            </a:r>
          </a:p>
          <a:p>
            <a:pPr lvl="1"/>
            <a:r>
              <a:rPr lang="en-US" dirty="0"/>
              <a:t>The adjustment can be an addition or a subtraction from a controlling account. </a:t>
            </a:r>
          </a:p>
          <a:p>
            <a:r>
              <a:rPr lang="en-US" dirty="0"/>
              <a:t>Net Realizable Value of Accounts Receivable appears on the balance sheet and is gross Accounts Receivable minus allowance for doubtful accounts on the balance sheet.</a:t>
            </a:r>
          </a:p>
          <a:p>
            <a:endParaRPr lang="en-US" dirty="0"/>
          </a:p>
        </p:txBody>
      </p:sp>
      <p:pic>
        <p:nvPicPr>
          <p:cNvPr id="5" name="Picture 2" descr="Journal entry: Debit Bad Debt Expense $$$, Credit Allowance for Doubtful Accounts $$$. Explanation: “To record estimated bad de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268" y="1307832"/>
            <a:ext cx="9438464" cy="156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44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marL="0" indent="0">
              <a:buNone/>
            </a:pPr>
            <a:r>
              <a:rPr lang="en-US" sz="2600" dirty="0"/>
              <a:t>Assume a company has reported an Accounts Receivable balance of $90,000 and a Balance in the Allowance of Doubtful Accounts of $4,800. The following shows how this information would be reported in the current (short-term) section of the company’s Balance Sheet.</a:t>
            </a:r>
          </a:p>
          <a:p>
            <a:endParaRPr lang="en-US" dirty="0"/>
          </a:p>
        </p:txBody>
      </p:sp>
      <p:pic>
        <p:nvPicPr>
          <p:cNvPr id="12290" name="Picture 2" descr="Accounts Receivable $90,000, Less: Allowance for Doubtful Accounts $4,800 equals $85,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738" y="3445612"/>
            <a:ext cx="9197525" cy="9190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34EB78D-1121-48A8-9862-BE9D1A8D9157}"/>
              </a:ext>
            </a:extLst>
          </p:cNvPr>
          <p:cNvSpPr/>
          <p:nvPr/>
        </p:nvSpPr>
        <p:spPr>
          <a:xfrm>
            <a:off x="840059" y="1210372"/>
            <a:ext cx="9872546" cy="707886"/>
          </a:xfrm>
          <a:prstGeom prst="rect">
            <a:avLst/>
          </a:prstGeom>
        </p:spPr>
        <p:txBody>
          <a:bodyPr wrap="square">
            <a:spAutoFit/>
          </a:bodyPr>
          <a:lstStyle/>
          <a:p>
            <a:br>
              <a:rPr lang="en-US" sz="2000" dirty="0"/>
            </a:br>
            <a:endParaRPr lang="en-US" sz="2000" dirty="0"/>
          </a:p>
        </p:txBody>
      </p:sp>
      <p:sp>
        <p:nvSpPr>
          <p:cNvPr id="3" name="TextBox 2">
            <a:extLst>
              <a:ext uri="{FF2B5EF4-FFF2-40B4-BE49-F238E27FC236}">
                <a16:creationId xmlns:a16="http://schemas.microsoft.com/office/drawing/2014/main" id="{32C0D9D9-A21F-410E-BD30-F429074CAD57}"/>
              </a:ext>
            </a:extLst>
          </p:cNvPr>
          <p:cNvSpPr txBox="1"/>
          <p:nvPr/>
        </p:nvSpPr>
        <p:spPr>
          <a:xfrm>
            <a:off x="1241502" y="2734438"/>
            <a:ext cx="2891883" cy="369332"/>
          </a:xfrm>
          <a:prstGeom prst="rect">
            <a:avLst/>
          </a:prstGeom>
          <a:noFill/>
          <a:ln w="12700">
            <a:solidFill>
              <a:schemeClr val="tx1"/>
            </a:solidFill>
          </a:ln>
        </p:spPr>
        <p:txBody>
          <a:bodyPr wrap="square" rtlCol="0">
            <a:spAutoFit/>
          </a:bodyPr>
          <a:lstStyle/>
          <a:p>
            <a:pPr algn="ctr"/>
            <a:r>
              <a:rPr lang="en-US" dirty="0">
                <a:solidFill>
                  <a:schemeClr val="accent3"/>
                </a:solidFill>
              </a:rPr>
              <a:t>Gross Accounts Receivable</a:t>
            </a:r>
          </a:p>
        </p:txBody>
      </p:sp>
      <p:sp>
        <p:nvSpPr>
          <p:cNvPr id="5" name="TextBox 4">
            <a:extLst>
              <a:ext uri="{FF2B5EF4-FFF2-40B4-BE49-F238E27FC236}">
                <a16:creationId xmlns:a16="http://schemas.microsoft.com/office/drawing/2014/main" id="{B4ABAF1F-EE7B-41BB-AD62-4A90852473B1}"/>
              </a:ext>
            </a:extLst>
          </p:cNvPr>
          <p:cNvSpPr txBox="1"/>
          <p:nvPr/>
        </p:nvSpPr>
        <p:spPr>
          <a:xfrm>
            <a:off x="1111404" y="4784014"/>
            <a:ext cx="2891883" cy="369332"/>
          </a:xfrm>
          <a:prstGeom prst="rect">
            <a:avLst/>
          </a:prstGeom>
          <a:noFill/>
          <a:ln w="12700">
            <a:solidFill>
              <a:schemeClr val="tx1"/>
            </a:solidFill>
          </a:ln>
        </p:spPr>
        <p:txBody>
          <a:bodyPr wrap="square" rtlCol="0">
            <a:spAutoFit/>
          </a:bodyPr>
          <a:lstStyle/>
          <a:p>
            <a:pPr algn="ctr"/>
            <a:r>
              <a:rPr lang="en-US" dirty="0">
                <a:solidFill>
                  <a:schemeClr val="accent3"/>
                </a:solidFill>
              </a:rPr>
              <a:t>Contra Account</a:t>
            </a:r>
          </a:p>
        </p:txBody>
      </p:sp>
      <p:sp>
        <p:nvSpPr>
          <p:cNvPr id="6" name="TextBox 5">
            <a:extLst>
              <a:ext uri="{FF2B5EF4-FFF2-40B4-BE49-F238E27FC236}">
                <a16:creationId xmlns:a16="http://schemas.microsoft.com/office/drawing/2014/main" id="{2A3A771E-4905-4743-B161-D960621C349A}"/>
              </a:ext>
            </a:extLst>
          </p:cNvPr>
          <p:cNvSpPr txBox="1"/>
          <p:nvPr/>
        </p:nvSpPr>
        <p:spPr>
          <a:xfrm>
            <a:off x="8482361" y="4841208"/>
            <a:ext cx="2891883" cy="369332"/>
          </a:xfrm>
          <a:prstGeom prst="rect">
            <a:avLst/>
          </a:prstGeom>
          <a:noFill/>
          <a:ln w="12700">
            <a:solidFill>
              <a:schemeClr val="tx1"/>
            </a:solidFill>
          </a:ln>
        </p:spPr>
        <p:txBody>
          <a:bodyPr wrap="square" rtlCol="0">
            <a:spAutoFit/>
          </a:bodyPr>
          <a:lstStyle/>
          <a:p>
            <a:pPr algn="ctr"/>
            <a:r>
              <a:rPr lang="en-US" dirty="0">
                <a:solidFill>
                  <a:schemeClr val="accent3"/>
                </a:solidFill>
              </a:rPr>
              <a:t>Net Accounts Receivable</a:t>
            </a:r>
          </a:p>
        </p:txBody>
      </p:sp>
      <p:cxnSp>
        <p:nvCxnSpPr>
          <p:cNvPr id="7" name="Straight Arrow Connector 6">
            <a:extLst>
              <a:ext uri="{FF2B5EF4-FFF2-40B4-BE49-F238E27FC236}">
                <a16:creationId xmlns:a16="http://schemas.microsoft.com/office/drawing/2014/main" id="{F3576902-2B31-4C21-B279-29B8406F18D2}"/>
              </a:ext>
            </a:extLst>
          </p:cNvPr>
          <p:cNvCxnSpPr/>
          <p:nvPr/>
        </p:nvCxnSpPr>
        <p:spPr>
          <a:xfrm>
            <a:off x="2557345" y="3103770"/>
            <a:ext cx="1" cy="4905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4C615B4-AB85-456B-9CB2-D5827F3020A0}"/>
              </a:ext>
            </a:extLst>
          </p:cNvPr>
          <p:cNvCxnSpPr>
            <a:cxnSpLocks/>
          </p:cNvCxnSpPr>
          <p:nvPr/>
        </p:nvCxnSpPr>
        <p:spPr>
          <a:xfrm flipV="1">
            <a:off x="2668857" y="4207012"/>
            <a:ext cx="0" cy="5770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F6EBF43-C594-486F-8C0F-90AE1CE60587}"/>
              </a:ext>
            </a:extLst>
          </p:cNvPr>
          <p:cNvCxnSpPr>
            <a:cxnSpLocks/>
          </p:cNvCxnSpPr>
          <p:nvPr/>
        </p:nvCxnSpPr>
        <p:spPr>
          <a:xfrm flipV="1">
            <a:off x="9998927" y="4364656"/>
            <a:ext cx="0" cy="4765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Content Placeholder 9"/>
          <p:cNvSpPr>
            <a:spLocks noGrp="1"/>
          </p:cNvSpPr>
          <p:nvPr>
            <p:ph idx="13"/>
          </p:nvPr>
        </p:nvSpPr>
        <p:spPr>
          <a:xfrm>
            <a:off x="359339" y="6264321"/>
            <a:ext cx="1652071" cy="322375"/>
          </a:xfrm>
        </p:spPr>
        <p:txBody>
          <a:bodyPr>
            <a:normAutofit/>
          </a:bodyPr>
          <a:lstStyle/>
          <a:p>
            <a:r>
              <a:rPr lang="en-US" sz="1400" dirty="0"/>
              <a:t>Modified for PPT.</a:t>
            </a:r>
          </a:p>
        </p:txBody>
      </p:sp>
    </p:spTree>
    <p:extLst>
      <p:ext uri="{BB962C8B-B14F-4D97-AF65-F5344CB8AC3E}">
        <p14:creationId xmlns:p14="http://schemas.microsoft.com/office/powerpoint/2010/main" val="1346728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955964"/>
            <a:ext cx="10515600" cy="3738865"/>
          </a:xfrm>
        </p:spPr>
        <p:txBody>
          <a:bodyPr>
            <a:normAutofit fontScale="77500" lnSpcReduction="20000"/>
          </a:bodyPr>
          <a:lstStyle/>
          <a:p>
            <a:pPr marL="0" indent="0">
              <a:buNone/>
            </a:pPr>
            <a:r>
              <a:rPr lang="en-US" sz="3100" dirty="0"/>
              <a:t>If the company already had a credit balance in Allowance for Doubtful Accounts from the prior period of $1,000 and a current period estimated balance of $2,500, the company would need to subtract the prior period’s credit balance from the current period’s estimated credit balance in order to calculate the amount to be added to the Allowance for Doubtful Accounts.</a:t>
            </a:r>
          </a:p>
          <a:p>
            <a:pPr marL="0" indent="0">
              <a:buNone/>
            </a:pPr>
            <a:endParaRPr lang="en-US" sz="3100" dirty="0"/>
          </a:p>
          <a:p>
            <a:pPr marL="0" indent="0">
              <a:buNone/>
            </a:pPr>
            <a:endParaRPr lang="en-US" sz="3100" dirty="0"/>
          </a:p>
          <a:p>
            <a:pPr marL="0" indent="0">
              <a:buNone/>
            </a:pPr>
            <a:endParaRPr lang="en-US" sz="3100" dirty="0"/>
          </a:p>
          <a:p>
            <a:pPr marL="0" indent="0">
              <a:buNone/>
            </a:pPr>
            <a:endParaRPr lang="en-US" sz="3100" dirty="0"/>
          </a:p>
          <a:p>
            <a:pPr marL="0" indent="0">
              <a:buNone/>
            </a:pPr>
            <a:endParaRPr lang="en-US" sz="3100" dirty="0"/>
          </a:p>
          <a:p>
            <a:pPr marL="0" indent="0">
              <a:buNone/>
            </a:pPr>
            <a:r>
              <a:rPr lang="en-US" sz="3100" dirty="0"/>
              <a:t>Therefore, the adjusting journal entry would be as follows.</a:t>
            </a:r>
          </a:p>
          <a:p>
            <a:pPr marL="0" indent="0">
              <a:buNone/>
            </a:pPr>
            <a:endParaRPr lang="en-US" dirty="0"/>
          </a:p>
          <a:p>
            <a:pPr marL="0" indent="0">
              <a:buNone/>
            </a:pPr>
            <a:endParaRPr lang="en-US" dirty="0"/>
          </a:p>
        </p:txBody>
      </p:sp>
      <p:pic>
        <p:nvPicPr>
          <p:cNvPr id="13314" name="Picture 2" descr="Current period $2,500 credit less prior period 1,000 credit equals Allowance for Doubtful Accounts $1,500 credi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7899" y="2370079"/>
            <a:ext cx="6356197" cy="17246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Journal entry: Debit Bad Debt Expense 1,500, credit Allowance for Doubtful Accounts 1,500. Explanation: “To record estimated bad debt.”">
            <a:extLst>
              <a:ext uri="{FF2B5EF4-FFF2-40B4-BE49-F238E27FC236}">
                <a16:creationId xmlns:a16="http://schemas.microsoft.com/office/drawing/2014/main" id="{BB250041-DCF7-4ABA-A23A-56966B9EB8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3279" y="4813918"/>
            <a:ext cx="8545436" cy="1420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886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838200" y="955964"/>
            <a:ext cx="10515600" cy="3648351"/>
          </a:xfrm>
        </p:spPr>
        <p:txBody>
          <a:bodyPr>
            <a:normAutofit fontScale="85000" lnSpcReduction="10000"/>
          </a:bodyPr>
          <a:lstStyle/>
          <a:p>
            <a:pPr marL="0" indent="0">
              <a:buNone/>
            </a:pPr>
            <a:r>
              <a:rPr lang="en-US" dirty="0"/>
              <a:t>If instead the company already had a debit balance from the prior period of $1,000, and a current period estimated balance of $2,500, the company would need to add the prior period’s debit balance to the current period’s estimated credit balance.</a:t>
            </a:r>
          </a:p>
          <a:p>
            <a:pPr marL="0" indent="0">
              <a:buNone/>
            </a:pPr>
            <a:endParaRPr lang="en-US" sz="3100" dirty="0"/>
          </a:p>
          <a:p>
            <a:pPr marL="0" indent="0">
              <a:buNone/>
            </a:pPr>
            <a:endParaRPr lang="en-US" sz="3100" dirty="0"/>
          </a:p>
          <a:p>
            <a:pPr marL="0" indent="0">
              <a:buNone/>
            </a:pPr>
            <a:endParaRPr lang="en-US" sz="3100" dirty="0"/>
          </a:p>
          <a:p>
            <a:pPr marL="0" indent="0">
              <a:buNone/>
            </a:pPr>
            <a:endParaRPr lang="en-US" sz="3100" dirty="0"/>
          </a:p>
          <a:p>
            <a:pPr marL="0" indent="0">
              <a:buNone/>
            </a:pPr>
            <a:endParaRPr lang="en-US" sz="3100" dirty="0"/>
          </a:p>
          <a:p>
            <a:pPr marL="0" indent="0">
              <a:buNone/>
            </a:pPr>
            <a:r>
              <a:rPr lang="en-US" dirty="0"/>
              <a:t>Therefore, the adjusting journal entry would be as follows.</a:t>
            </a:r>
          </a:p>
          <a:p>
            <a:pPr marL="0" indent="0">
              <a:buNone/>
            </a:pPr>
            <a:endParaRPr lang="en-US" dirty="0"/>
          </a:p>
          <a:p>
            <a:pPr marL="0" indent="0">
              <a:buNone/>
            </a:pPr>
            <a:endParaRPr lang="en-US" dirty="0"/>
          </a:p>
        </p:txBody>
      </p:sp>
      <p:pic>
        <p:nvPicPr>
          <p:cNvPr id="15362" name="Picture 2" descr="Current period 42,500 credit plus Prior period $1,000 debit equals Allowance for Doubtful Accounts $3,500 cred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7032" y="2141235"/>
            <a:ext cx="5861276" cy="15816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Journal entry: Debit Bad Debt Expense 3,500, credit Allowance for Doubtful Accounts 3,500. Explanation: “To record estimated bad debt.”">
            <a:extLst>
              <a:ext uri="{FF2B5EF4-FFF2-40B4-BE49-F238E27FC236}">
                <a16:creationId xmlns:a16="http://schemas.microsoft.com/office/drawing/2014/main" id="{8E1FB46E-B0C8-4B27-918D-3D5248B0D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0543" y="4768088"/>
            <a:ext cx="7981801"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331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838200" y="955964"/>
            <a:ext cx="10515600" cy="3648351"/>
          </a:xfrm>
        </p:spPr>
        <p:txBody>
          <a:bodyPr>
            <a:normAutofit/>
          </a:bodyPr>
          <a:lstStyle/>
          <a:p>
            <a:pPr marL="0" indent="0">
              <a:buNone/>
            </a:pPr>
            <a:r>
              <a:rPr lang="en-US" sz="2400" dirty="0"/>
              <a:t>When a specific customer has been identified as an uncollectible account, the following journal entry would occur.</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Let’s say that the customer unexpectedly pays on the account in the future.</a:t>
            </a:r>
          </a:p>
          <a:p>
            <a:pPr marL="0" indent="0">
              <a:buNone/>
            </a:pPr>
            <a:endParaRPr lang="en-US" sz="3100" dirty="0"/>
          </a:p>
          <a:p>
            <a:pPr marL="0" indent="0">
              <a:buNone/>
            </a:pPr>
            <a:endParaRPr lang="en-US" sz="3100" dirty="0"/>
          </a:p>
          <a:p>
            <a:pPr marL="0" indent="0">
              <a:buNone/>
            </a:pPr>
            <a:endParaRPr lang="en-US" dirty="0"/>
          </a:p>
          <a:p>
            <a:pPr marL="0" indent="0">
              <a:buNone/>
            </a:pPr>
            <a:endParaRPr lang="en-US" dirty="0"/>
          </a:p>
        </p:txBody>
      </p:sp>
      <p:pic>
        <p:nvPicPr>
          <p:cNvPr id="17410" name="Picture 2" descr="Journal entry: Debit Allowance for Doubtful Accounts $$$, credit Accounts Receivable: Customer $$$. Explanation: “To record bad debt for specific custo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9899" y="1864533"/>
            <a:ext cx="8316284" cy="13827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Journal entries: Debit Accounts Receivable: Customer $$$, credit Allowance for Doubtful Accounts $$$. Explanation: “To reinstate previously written-off bad debit.” Debit Cash $$$, credit Accounts Receivable: Customer $$$. Explanation: “To record bad debt for specific customer.”">
            <a:extLst>
              <a:ext uri="{FF2B5EF4-FFF2-40B4-BE49-F238E27FC236}">
                <a16:creationId xmlns:a16="http://schemas.microsoft.com/office/drawing/2014/main" id="{9BC269DC-388C-48FD-B4F1-965424AA24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442" y="4171664"/>
            <a:ext cx="8471199" cy="2092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881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Think It Through: Bad Debt Estimation</a:t>
            </a:r>
          </a:p>
        </p:txBody>
      </p:sp>
      <p:sp>
        <p:nvSpPr>
          <p:cNvPr id="3" name="Content Placeholder 2"/>
          <p:cNvSpPr>
            <a:spLocks noGrp="1"/>
          </p:cNvSpPr>
          <p:nvPr>
            <p:ph idx="1"/>
          </p:nvPr>
        </p:nvSpPr>
        <p:spPr>
          <a:xfrm>
            <a:off x="838200" y="955964"/>
            <a:ext cx="10515600" cy="4505036"/>
          </a:xfrm>
        </p:spPr>
        <p:txBody>
          <a:bodyPr>
            <a:normAutofit fontScale="92500" lnSpcReduction="10000"/>
          </a:bodyPr>
          <a:lstStyle/>
          <a:p>
            <a:pPr marL="0" indent="0">
              <a:buNone/>
            </a:pPr>
            <a:r>
              <a:rPr lang="en-US" dirty="0"/>
              <a:t>As the accountant for a large publicly traded food company, you are considering whether or not you need to change your bad debt estimation method. You currently use the income statement method to estimate bad debt at 4.5% of credit sales. You are considering switching to the balance sheet aging of receivables method. This would split accounts receivable into three past- due categories and assign a percentage to each group.</a:t>
            </a:r>
          </a:p>
          <a:p>
            <a:pPr marL="0" indent="0">
              <a:buNone/>
            </a:pPr>
            <a:r>
              <a:rPr lang="en-US" dirty="0"/>
              <a:t>While you know that the balance sheet aging of receivables method is more accurate, it does require more company resources (e.g., time and money) that are currently applied elsewhere in the business. Using the income statement method is acceptable under generally accepted accounting principles (GAAP), but should you switch to the more accurate method even if your resources are constrained? Do you have a responsibility to the public to change methods if you know one is a better estimation?</a:t>
            </a:r>
          </a:p>
          <a:p>
            <a:pPr marL="0" indent="0">
              <a:buNone/>
            </a:pPr>
            <a:endParaRPr lang="en-US" dirty="0"/>
          </a:p>
        </p:txBody>
      </p:sp>
    </p:spTree>
    <p:extLst>
      <p:ext uri="{BB962C8B-B14F-4D97-AF65-F5344CB8AC3E}">
        <p14:creationId xmlns:p14="http://schemas.microsoft.com/office/powerpoint/2010/main" val="2223433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Income Statement Method</a:t>
            </a:r>
          </a:p>
        </p:txBody>
      </p:sp>
      <p:sp>
        <p:nvSpPr>
          <p:cNvPr id="5" name="Content Placeholder 4"/>
          <p:cNvSpPr>
            <a:spLocks noGrp="1"/>
          </p:cNvSpPr>
          <p:nvPr>
            <p:ph idx="1"/>
          </p:nvPr>
        </p:nvSpPr>
        <p:spPr/>
        <p:txBody>
          <a:bodyPr/>
          <a:lstStyle/>
          <a:p>
            <a:pPr marL="0" indent="0">
              <a:buNone/>
            </a:pPr>
            <a:r>
              <a:rPr lang="en-US" dirty="0"/>
              <a:t>The </a:t>
            </a:r>
            <a:r>
              <a:rPr lang="en-US" b="1" dirty="0"/>
              <a:t>income statement method</a:t>
            </a:r>
            <a:r>
              <a:rPr lang="en-US" dirty="0"/>
              <a:t> (also known as the percentage of sales method) estimates bad debt expenses based on the assumption that at the end of the period, a certain percentage of sales during the period will not be collected. The estimation is typically based on credit sales only, not total sales.</a:t>
            </a:r>
          </a:p>
          <a:p>
            <a:pPr marL="0" indent="0">
              <a:buNone/>
            </a:pPr>
            <a:endParaRPr lang="en-US" dirty="0"/>
          </a:p>
        </p:txBody>
      </p:sp>
    </p:spTree>
    <p:extLst>
      <p:ext uri="{BB962C8B-B14F-4D97-AF65-F5344CB8AC3E}">
        <p14:creationId xmlns:p14="http://schemas.microsoft.com/office/powerpoint/2010/main" val="627037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Outline</a:t>
            </a:r>
          </a:p>
        </p:txBody>
      </p:sp>
      <p:sp>
        <p:nvSpPr>
          <p:cNvPr id="3" name="Content Placeholder 2"/>
          <p:cNvSpPr>
            <a:spLocks noGrp="1"/>
          </p:cNvSpPr>
          <p:nvPr>
            <p:ph idx="1"/>
          </p:nvPr>
        </p:nvSpPr>
        <p:spPr>
          <a:xfrm>
            <a:off x="838200" y="955964"/>
            <a:ext cx="10515600" cy="4809836"/>
          </a:xfrm>
        </p:spPr>
        <p:txBody>
          <a:bodyPr>
            <a:normAutofit lnSpcReduction="10000"/>
          </a:bodyPr>
          <a:lstStyle/>
          <a:p>
            <a:r>
              <a:rPr lang="en-US" dirty="0"/>
              <a:t>9.1 Explain the Revenue Recognition Principle and How It Relates to Current and Future Sales and Purchase Transactions</a:t>
            </a:r>
          </a:p>
          <a:p>
            <a:r>
              <a:rPr lang="en-US" dirty="0"/>
              <a:t>9.2 Account for Uncollectible Accounts Using the Balance Sheet and Income Statement Approaches</a:t>
            </a:r>
          </a:p>
          <a:p>
            <a:r>
              <a:rPr lang="en-US" dirty="0"/>
              <a:t>9.3 Determine the Efficiency of Receivables Management Using Financial Ratios</a:t>
            </a:r>
          </a:p>
          <a:p>
            <a:r>
              <a:rPr lang="en-US" dirty="0"/>
              <a:t>9.4 Discuss the Role of Accounting for Receivables in Earnings Management</a:t>
            </a:r>
          </a:p>
          <a:p>
            <a:r>
              <a:rPr lang="en-US" dirty="0"/>
              <a:t>9.5 Apply Revenue Recognition Principles to Long-Term Projects</a:t>
            </a:r>
          </a:p>
          <a:p>
            <a:r>
              <a:rPr lang="en-US" dirty="0"/>
              <a:t>9.6 Explain How Notes Receivable and Accounts Receivable Differ</a:t>
            </a:r>
          </a:p>
          <a:p>
            <a:r>
              <a:rPr lang="en-US" dirty="0"/>
              <a:t>9.7 Appendix: Comprehensive Example of Bad Debt Estimation</a:t>
            </a:r>
          </a:p>
        </p:txBody>
      </p:sp>
    </p:spTree>
    <p:extLst>
      <p:ext uri="{BB962C8B-B14F-4D97-AF65-F5344CB8AC3E}">
        <p14:creationId xmlns:p14="http://schemas.microsoft.com/office/powerpoint/2010/main" val="3087362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Journal entry: December 31 Debit Bad Debt Expense 22,911.50, credit Allowance for Doubtful Accounts 22,911.50. Explanation: “To record estimated bad debts, income statement meth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857" y="2843519"/>
            <a:ext cx="8545436" cy="14208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7DA2D9C-45CA-467E-841F-3974EE45B890}"/>
              </a:ext>
            </a:extLst>
          </p:cNvPr>
          <p:cNvSpPr txBox="1"/>
          <p:nvPr/>
        </p:nvSpPr>
        <p:spPr>
          <a:xfrm>
            <a:off x="8202415" y="4723437"/>
            <a:ext cx="1694985" cy="369332"/>
          </a:xfrm>
          <a:prstGeom prst="rect">
            <a:avLst/>
          </a:prstGeom>
          <a:noFill/>
          <a:ln w="12700">
            <a:solidFill>
              <a:schemeClr val="tx1"/>
            </a:solidFill>
          </a:ln>
        </p:spPr>
        <p:txBody>
          <a:bodyPr wrap="square" rtlCol="0">
            <a:spAutoFit/>
          </a:bodyPr>
          <a:lstStyle/>
          <a:p>
            <a:r>
              <a:rPr lang="en-US" dirty="0">
                <a:solidFill>
                  <a:schemeClr val="accent3"/>
                </a:solidFill>
              </a:rPr>
              <a:t>$458,230 × 5%</a:t>
            </a:r>
          </a:p>
        </p:txBody>
      </p:sp>
      <p:cxnSp>
        <p:nvCxnSpPr>
          <p:cNvPr id="5" name="Straight Arrow Connector 4">
            <a:extLst>
              <a:ext uri="{FF2B5EF4-FFF2-40B4-BE49-F238E27FC236}">
                <a16:creationId xmlns:a16="http://schemas.microsoft.com/office/drawing/2014/main" id="{67546E9E-8B80-40E2-BDDB-911B7F72BB94}"/>
              </a:ext>
            </a:extLst>
          </p:cNvPr>
          <p:cNvCxnSpPr>
            <a:cxnSpLocks/>
          </p:cNvCxnSpPr>
          <p:nvPr/>
        </p:nvCxnSpPr>
        <p:spPr>
          <a:xfrm flipV="1">
            <a:off x="8964693" y="4321858"/>
            <a:ext cx="0" cy="37914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p:txBody>
          <a:bodyPr/>
          <a:lstStyle/>
          <a:p>
            <a:pPr marL="0" indent="0">
              <a:buNone/>
            </a:pPr>
            <a:r>
              <a:rPr lang="en-US" dirty="0"/>
              <a:t>Let’s continue with Billie’s Watercraft Warehouse (BWW) as the example. Billie’s end-of-year credit sales totaled $458,230. BWW estimates that 5% of its overall credit sales will result in bad debt. The following adjusting journal entry for bad debt occurs.</a:t>
            </a:r>
          </a:p>
          <a:p>
            <a:pPr marL="0" indent="0">
              <a:buNone/>
            </a:pPr>
            <a:endParaRPr lang="en-US" dirty="0"/>
          </a:p>
        </p:txBody>
      </p:sp>
      <p:sp>
        <p:nvSpPr>
          <p:cNvPr id="7" name="Content Placeholder 9"/>
          <p:cNvSpPr>
            <a:spLocks noGrp="1"/>
          </p:cNvSpPr>
          <p:nvPr>
            <p:ph idx="13"/>
          </p:nvPr>
        </p:nvSpPr>
        <p:spPr>
          <a:xfrm>
            <a:off x="359339" y="6264321"/>
            <a:ext cx="1652071" cy="322375"/>
          </a:xfrm>
        </p:spPr>
        <p:txBody>
          <a:bodyPr>
            <a:normAutofit/>
          </a:bodyPr>
          <a:lstStyle/>
          <a:p>
            <a:r>
              <a:rPr lang="en-US" sz="1400" dirty="0"/>
              <a:t>Modified for PPT.</a:t>
            </a:r>
          </a:p>
        </p:txBody>
      </p:sp>
    </p:spTree>
    <p:extLst>
      <p:ext uri="{BB962C8B-B14F-4D97-AF65-F5344CB8AC3E}">
        <p14:creationId xmlns:p14="http://schemas.microsoft.com/office/powerpoint/2010/main" val="2434224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a:t>On April 8, it was determined that Customer Robert Craft’s account was uncollectible in the amount of $5,000. BWW makes the following entry:</a:t>
            </a:r>
          </a:p>
          <a:p>
            <a:pPr marL="0" indent="0">
              <a:buNone/>
            </a:pPr>
            <a:endParaRPr lang="en-US" dirty="0"/>
          </a:p>
        </p:txBody>
      </p:sp>
      <p:pic>
        <p:nvPicPr>
          <p:cNvPr id="20482" name="Picture 2" descr="Journal entry: April 8 Debit Allowance for Doubtful Accounts 5,000, credit Accounts Receivable: Craft 5,000. Explanation: “To record known bad deb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727" y="2546210"/>
            <a:ext cx="8392668" cy="139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46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a:t>On June 5, Craft unexpectedly makes a partial payment on his account in the amount of $3,000. </a:t>
            </a:r>
          </a:p>
        </p:txBody>
      </p:sp>
      <p:pic>
        <p:nvPicPr>
          <p:cNvPr id="21506" name="Picture 2" descr="Journal entries: June 5 Debit Accounts Receivable: Craft 3,000, credit Allowance for Doubtful Accounts 3,000. Explanation: “To reinstate previously written-off bad debit.” June 5 Debit Cash 3,000, credit Accounts Receivable: Craft 3,000. Explanation: “To record bad debt for specific custo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1807" y="2226836"/>
            <a:ext cx="7957013" cy="196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568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Turn: Heating and Air Company</a:t>
            </a:r>
          </a:p>
        </p:txBody>
      </p:sp>
      <p:sp>
        <p:nvSpPr>
          <p:cNvPr id="3" name="Content Placeholder 2"/>
          <p:cNvSpPr>
            <a:spLocks noGrp="1"/>
          </p:cNvSpPr>
          <p:nvPr>
            <p:ph idx="1"/>
          </p:nvPr>
        </p:nvSpPr>
        <p:spPr>
          <a:xfrm>
            <a:off x="838200" y="955964"/>
            <a:ext cx="10515600" cy="5330536"/>
          </a:xfrm>
        </p:spPr>
        <p:txBody>
          <a:bodyPr>
            <a:normAutofit fontScale="92500" lnSpcReduction="20000"/>
          </a:bodyPr>
          <a:lstStyle/>
          <a:p>
            <a:pPr marL="0" indent="0">
              <a:buNone/>
            </a:pPr>
            <a:r>
              <a:rPr lang="en-US" dirty="0"/>
              <a:t>You run a successful heating and air conditioning company. Your net credit sales, accounts receivable, and allowance for doubtful accounts figures for year-end 2018, follow.</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514350" lvl="0" indent="-514350">
              <a:buFont typeface="+mj-lt"/>
              <a:buAutoNum type="alphaUcPeriod"/>
            </a:pPr>
            <a:r>
              <a:rPr lang="en-US" dirty="0"/>
              <a:t>Compute bad debt estimation using the income statement method, where the percentage uncollectible is 5%. </a:t>
            </a:r>
          </a:p>
          <a:p>
            <a:pPr marL="514350" lvl="0" indent="-514350">
              <a:buFont typeface="+mj-lt"/>
              <a:buAutoNum type="alphaUcPeriod"/>
            </a:pPr>
            <a:r>
              <a:rPr lang="en-US" dirty="0"/>
              <a:t>Prepare the journal entry for the income statement method of bad debt estimation. </a:t>
            </a:r>
          </a:p>
          <a:p>
            <a:pPr marL="514350" lvl="0" indent="-514350">
              <a:buFont typeface="+mj-lt"/>
              <a:buAutoNum type="alphaUcPeriod"/>
            </a:pPr>
            <a:r>
              <a:rPr lang="en-US" dirty="0"/>
              <a:t>Compute bad debt estimation using the balance sheet method of percentage of receivables, where the percentage uncollectible is 9%. </a:t>
            </a:r>
          </a:p>
          <a:p>
            <a:pPr marL="514350" lvl="0" indent="-514350">
              <a:buFont typeface="+mj-lt"/>
              <a:buAutoNum type="alphaUcPeriod"/>
            </a:pPr>
            <a:r>
              <a:rPr lang="en-US" dirty="0"/>
              <a:t>Prepare the journal entry for the balance sheet method bad debt estimation.</a:t>
            </a:r>
          </a:p>
          <a:p>
            <a:pPr marL="0" indent="0">
              <a:buNone/>
            </a:pPr>
            <a:endParaRPr lang="en-US" dirty="0"/>
          </a:p>
        </p:txBody>
      </p:sp>
      <p:pic>
        <p:nvPicPr>
          <p:cNvPr id="24578" name="Picture 2" descr="L:\Clients\Connexions\CONNEX160050_Accounting\03_Art_Development\F09\99_Current_Art\JPEG\OSX_Acct_F09_02_YT01_im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6912" y="2124076"/>
            <a:ext cx="5399088"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849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Balance Sheet Method</a:t>
            </a:r>
          </a:p>
        </p:txBody>
      </p:sp>
      <p:sp>
        <p:nvSpPr>
          <p:cNvPr id="5" name="Content Placeholder 4"/>
          <p:cNvSpPr>
            <a:spLocks noGrp="1"/>
          </p:cNvSpPr>
          <p:nvPr>
            <p:ph idx="1"/>
          </p:nvPr>
        </p:nvSpPr>
        <p:spPr/>
        <p:txBody>
          <a:bodyPr/>
          <a:lstStyle/>
          <a:p>
            <a:pPr marL="0" indent="0">
              <a:buNone/>
            </a:pPr>
            <a:r>
              <a:rPr lang="en-US" dirty="0"/>
              <a:t>The </a:t>
            </a:r>
            <a:r>
              <a:rPr lang="en-US" b="1" dirty="0"/>
              <a:t>balance sheet method</a:t>
            </a:r>
            <a:r>
              <a:rPr lang="en-US" dirty="0"/>
              <a:t> (also known as the percentage of accounts receivable method) estimates bad debt expenses based on the balance in accounts receivable. The method looks at the balance of accounts receivable at the end of the period and assumes that a certain amount will not be collected.</a:t>
            </a:r>
          </a:p>
          <a:p>
            <a:pPr marL="0" indent="0">
              <a:buNone/>
            </a:pPr>
            <a:endParaRPr lang="en-US" dirty="0"/>
          </a:p>
        </p:txBody>
      </p:sp>
    </p:spTree>
    <p:extLst>
      <p:ext uri="{BB962C8B-B14F-4D97-AF65-F5344CB8AC3E}">
        <p14:creationId xmlns:p14="http://schemas.microsoft.com/office/powerpoint/2010/main" val="416722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t>Assume that BWW’s end-of-year accounts receivable balance totaled $324,850. This entry assumes a zero balance in Allowance for Doubtful Accounts from the prior period. BWW estimates 15% of its overall accounts receivable will result in bad debt. BWW would record the following.</a:t>
            </a:r>
          </a:p>
          <a:p>
            <a:pPr marL="0" indent="0">
              <a:buNone/>
            </a:pPr>
            <a:endParaRPr lang="en-US" dirty="0"/>
          </a:p>
        </p:txBody>
      </p:sp>
      <p:pic>
        <p:nvPicPr>
          <p:cNvPr id="22530" name="Picture 2" descr="Journal entry: December 31 Debit Bad Debt Expense 48,727.50, credit Allowance for Doubtful Accounts 48,727.50. Explanation: “To record estimated bad debts, balance sheet meth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795" y="3198573"/>
            <a:ext cx="9202883" cy="15301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B196E1-54FA-4251-A0FB-5ABDE74D9B55}"/>
              </a:ext>
            </a:extLst>
          </p:cNvPr>
          <p:cNvSpPr txBox="1"/>
          <p:nvPr/>
        </p:nvSpPr>
        <p:spPr>
          <a:xfrm>
            <a:off x="3567475" y="4933414"/>
            <a:ext cx="5077522" cy="923330"/>
          </a:xfrm>
          <a:prstGeom prst="rect">
            <a:avLst/>
          </a:prstGeom>
          <a:noFill/>
          <a:ln w="12700">
            <a:solidFill>
              <a:schemeClr val="tx1"/>
            </a:solidFill>
          </a:ln>
        </p:spPr>
        <p:txBody>
          <a:bodyPr wrap="square" rtlCol="0">
            <a:spAutoFit/>
          </a:bodyPr>
          <a:lstStyle/>
          <a:p>
            <a:r>
              <a:rPr lang="en-US" dirty="0">
                <a:solidFill>
                  <a:schemeClr val="accent3"/>
                </a:solidFill>
              </a:rPr>
              <a:t>Prior Period Allowance Balance	$          0.00</a:t>
            </a:r>
          </a:p>
          <a:p>
            <a:r>
              <a:rPr lang="en-US" dirty="0">
                <a:solidFill>
                  <a:schemeClr val="accent3"/>
                </a:solidFill>
              </a:rPr>
              <a:t>Current Period Estimated		  </a:t>
            </a:r>
            <a:r>
              <a:rPr lang="en-US" u="sng" dirty="0">
                <a:solidFill>
                  <a:schemeClr val="accent3"/>
                </a:solidFill>
              </a:rPr>
              <a:t>48,727.50</a:t>
            </a:r>
          </a:p>
          <a:p>
            <a:r>
              <a:rPr lang="en-US" dirty="0">
                <a:solidFill>
                  <a:schemeClr val="accent3"/>
                </a:solidFill>
              </a:rPr>
              <a:t>Allowance for Doubtful Accounts 	$48,727.50</a:t>
            </a:r>
          </a:p>
        </p:txBody>
      </p:sp>
    </p:spTree>
    <p:extLst>
      <p:ext uri="{BB962C8B-B14F-4D97-AF65-F5344CB8AC3E}">
        <p14:creationId xmlns:p14="http://schemas.microsoft.com/office/powerpoint/2010/main" val="349562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Journal entry: December 31 Debit Bad Debt Expense 25,727.50, credit Allowance for Doubtful Accounts 25,727.50. Explanation: “To record estimated bad debts, balance sheet meth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588" y="4141444"/>
            <a:ext cx="9072870" cy="15085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rrent period 48,727.50 credit less Prior period $23,000 credit equals Allowance for Doubtful Accounts $25,727.50 credit.">
            <a:extLst>
              <a:ext uri="{FF2B5EF4-FFF2-40B4-BE49-F238E27FC236}">
                <a16:creationId xmlns:a16="http://schemas.microsoft.com/office/drawing/2014/main" id="{7F5FED21-C8AD-4DC7-ACB0-1E33884EE0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072" y="2459824"/>
            <a:ext cx="6506949" cy="137318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p:txBody>
          <a:bodyPr/>
          <a:lstStyle/>
          <a:p>
            <a:pPr marL="0" indent="0">
              <a:buNone/>
            </a:pPr>
            <a:r>
              <a:rPr lang="en-US" dirty="0"/>
              <a:t>What if instead, BWW had a $23,000 credit balance in the allowance for doubtful accounts from the previous period. The adjusting entry would be as follows.</a:t>
            </a:r>
          </a:p>
          <a:p>
            <a:pPr marL="0" indent="0">
              <a:buNone/>
            </a:pPr>
            <a:endParaRPr lang="en-US" dirty="0"/>
          </a:p>
        </p:txBody>
      </p:sp>
    </p:spTree>
    <p:extLst>
      <p:ext uri="{BB962C8B-B14F-4D97-AF65-F5344CB8AC3E}">
        <p14:creationId xmlns:p14="http://schemas.microsoft.com/office/powerpoint/2010/main" val="2823344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955965"/>
            <a:ext cx="10515600" cy="2783522"/>
          </a:xfrm>
        </p:spPr>
        <p:txBody>
          <a:bodyPr>
            <a:normAutofit fontScale="85000" lnSpcReduction="20000"/>
          </a:bodyPr>
          <a:lstStyle/>
          <a:p>
            <a:pPr marL="0" indent="0">
              <a:buNone/>
            </a:pPr>
            <a:r>
              <a:rPr lang="en-US" dirty="0"/>
              <a:t>The </a:t>
            </a:r>
            <a:r>
              <a:rPr lang="en-US" b="1" dirty="0"/>
              <a:t>balance sheet aging of receivables method</a:t>
            </a:r>
            <a:r>
              <a:rPr lang="en-US" dirty="0"/>
              <a:t> estimates bad debt expenses based on the balance in accounts receivable, but it also considers the uncollectible time period for each account. The longer the time passes with a receivable unpaid, the lower the probability that it will get collected</a:t>
            </a:r>
          </a:p>
          <a:p>
            <a:pPr marL="0" indent="0">
              <a:buNone/>
            </a:pPr>
            <a:endParaRPr lang="en-US" dirty="0"/>
          </a:p>
          <a:p>
            <a:pPr marL="0" indent="0">
              <a:buNone/>
            </a:pPr>
            <a:r>
              <a:rPr lang="en-US" dirty="0"/>
              <a:t>For BWW, it has an accounts receivable balance of $324,850 at the end of the year. The company splits its past-due accounts into three categories: 0–30 days past due, 31–90 days past due, and over 90 days past due. The uncollectible percentages and the accounts receivable breakdown are shown here.</a:t>
            </a:r>
          </a:p>
          <a:p>
            <a:pPr marL="0" indent="0">
              <a:buNone/>
            </a:pPr>
            <a:endParaRPr lang="en-US" dirty="0"/>
          </a:p>
        </p:txBody>
      </p:sp>
      <p:pic>
        <p:nvPicPr>
          <p:cNvPr id="26626" name="Picture 2" descr="Past Due Category, Accounts Receivable Total, Uncollectible Percentage, and Total, respectively are: 0–30 days, $145,740, 10 percent, $14,574; 31–90 days, 102,100, 20 percent, 20,420; Over 90 days, 77,010, 30 percent, 23,103; Total Estimated Uncollectible: $58,09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089" y="3835022"/>
            <a:ext cx="8909471" cy="204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068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Journal entry: December 31 Debit Bad Debt Expense 58,097, credit Allowance for Doubtful Accounts 58,097. Explanation: “To record estimated bad debts, balance sheet aging meth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698" y="2227049"/>
            <a:ext cx="9245795" cy="153725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buNone/>
            </a:pPr>
            <a:r>
              <a:rPr lang="en-US" dirty="0"/>
              <a:t>The journal entry to record the estimation of bad debts using aging of accounts receivable would be as follows.</a:t>
            </a:r>
          </a:p>
          <a:p>
            <a:pPr marL="0" indent="0">
              <a:buNone/>
            </a:pPr>
            <a:endParaRPr lang="en-US" dirty="0"/>
          </a:p>
        </p:txBody>
      </p:sp>
    </p:spTree>
    <p:extLst>
      <p:ext uri="{BB962C8B-B14F-4D97-AF65-F5344CB8AC3E}">
        <p14:creationId xmlns:p14="http://schemas.microsoft.com/office/powerpoint/2010/main" val="102361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solidFill>
                  <a:srgbClr val="555555"/>
                </a:solidFill>
              </a:rPr>
              <a:t>Suppose BWW had a $20,000 debit balance in Allowance for Doubtful Accounts from the previous period. The adjusting journal entry would recognize the following.</a:t>
            </a:r>
            <a:endParaRPr lang="en-US" dirty="0"/>
          </a:p>
          <a:p>
            <a:pPr marL="0" indent="0">
              <a:buNone/>
            </a:pPr>
            <a:endParaRPr lang="en-US" dirty="0"/>
          </a:p>
        </p:txBody>
      </p:sp>
      <p:pic>
        <p:nvPicPr>
          <p:cNvPr id="28674" name="Picture 2" descr="Journal entry: December 31 Debit Bad Debt Expense 78,097, credit Allowance for Doubtful Accounts 78,097. Explanation: “To record estimated bad debts, balance sheet aging meth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382" y="4073452"/>
            <a:ext cx="9729390" cy="16176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rrent period 58,097 credit plus Prior period $20,000 debit equals Allowance for Doubtful Accounts $78,097 credit.">
            <a:extLst>
              <a:ext uri="{FF2B5EF4-FFF2-40B4-BE49-F238E27FC236}">
                <a16:creationId xmlns:a16="http://schemas.microsoft.com/office/drawing/2014/main" id="{EDEEE7E3-4150-45B7-A5B3-53A39E7C8C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173" y="2386112"/>
            <a:ext cx="5154574" cy="139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002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1800"/>
          </a:xfrm>
        </p:spPr>
        <p:txBody>
          <a:bodyPr>
            <a:normAutofit fontScale="90000"/>
          </a:bodyPr>
          <a:lstStyle/>
          <a:p>
            <a:r>
              <a:rPr lang="en-US" dirty="0"/>
              <a:t>Module 9.1 Explain the Revenue Recognition Principle and How It </a:t>
            </a:r>
            <a:br>
              <a:rPr lang="en-US" dirty="0"/>
            </a:br>
            <a:r>
              <a:rPr lang="en-US" dirty="0"/>
              <a:t>Relates to Current and Future Sales and Purchase Transactions</a:t>
            </a:r>
          </a:p>
        </p:txBody>
      </p:sp>
      <p:sp>
        <p:nvSpPr>
          <p:cNvPr id="3" name="Content Placeholder 2"/>
          <p:cNvSpPr>
            <a:spLocks noGrp="1"/>
          </p:cNvSpPr>
          <p:nvPr>
            <p:ph idx="1"/>
          </p:nvPr>
        </p:nvSpPr>
        <p:spPr>
          <a:xfrm>
            <a:off x="838200" y="1114816"/>
            <a:ext cx="10515600" cy="4797469"/>
          </a:xfrm>
        </p:spPr>
        <p:txBody>
          <a:bodyPr>
            <a:normAutofit fontScale="92500"/>
          </a:bodyPr>
          <a:lstStyle/>
          <a:p>
            <a:pPr marL="0" indent="0">
              <a:buNone/>
            </a:pPr>
            <a:r>
              <a:rPr lang="en-US" b="1" dirty="0"/>
              <a:t>Revenue recognition principle</a:t>
            </a:r>
            <a:r>
              <a:rPr lang="en-US" dirty="0"/>
              <a:t>:</a:t>
            </a:r>
            <a:r>
              <a:rPr lang="en-US" b="1" dirty="0"/>
              <a:t> </a:t>
            </a:r>
            <a:r>
              <a:rPr lang="en-US" dirty="0"/>
              <a:t>states that companies must recognize revenue in the period in which it is earned, i.e., when a four-step process is completed. Remember, this may not necessarily be when cash is collected. </a:t>
            </a:r>
          </a:p>
          <a:p>
            <a:pPr marL="914400" lvl="1" indent="-457200">
              <a:buAutoNum type="arabicPeriod"/>
            </a:pPr>
            <a:r>
              <a:rPr lang="en-US" dirty="0"/>
              <a:t>There is credible evidence that an arrangement exists.</a:t>
            </a:r>
          </a:p>
          <a:p>
            <a:pPr marL="914400" lvl="1" indent="-457200">
              <a:buAutoNum type="arabicPeriod"/>
            </a:pPr>
            <a:r>
              <a:rPr lang="en-US" dirty="0"/>
              <a:t>Goods have been delivered or services have been performed.</a:t>
            </a:r>
          </a:p>
          <a:p>
            <a:pPr marL="914400" lvl="1" indent="-457200">
              <a:buAutoNum type="arabicPeriod"/>
            </a:pPr>
            <a:r>
              <a:rPr lang="en-US" dirty="0"/>
              <a:t>The selling price or fee to the buyer is fixed or can be reasonably determined.</a:t>
            </a:r>
          </a:p>
          <a:p>
            <a:pPr marL="914400" lvl="1" indent="-457200">
              <a:buAutoNum type="arabicPeriod"/>
            </a:pPr>
            <a:r>
              <a:rPr lang="en-US" dirty="0"/>
              <a:t>There is reasonable assurance that the amount owed to the seller is collectible.</a:t>
            </a:r>
          </a:p>
          <a:p>
            <a:pPr marL="0" indent="0">
              <a:buNone/>
            </a:pPr>
            <a:r>
              <a:rPr lang="en-US" b="1" dirty="0"/>
              <a:t>Accrual accounting</a:t>
            </a:r>
            <a:r>
              <a:rPr lang="en-US" dirty="0"/>
              <a:t> also incorporates the </a:t>
            </a:r>
            <a:r>
              <a:rPr lang="en-US" b="1" dirty="0"/>
              <a:t>matching principle</a:t>
            </a:r>
            <a:r>
              <a:rPr lang="en-US" dirty="0"/>
              <a:t> (otherwise known as the expense recognition principle), which instructs companies to record expenses related to revenue generation in the period in which they are incurred.</a:t>
            </a:r>
          </a:p>
        </p:txBody>
      </p:sp>
    </p:spTree>
    <p:extLst>
      <p:ext uri="{BB962C8B-B14F-4D97-AF65-F5344CB8AC3E}">
        <p14:creationId xmlns:p14="http://schemas.microsoft.com/office/powerpoint/2010/main" val="2547852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Exercise</a:t>
            </a:r>
          </a:p>
        </p:txBody>
      </p:sp>
      <p:sp>
        <p:nvSpPr>
          <p:cNvPr id="3" name="Content Placeholder 2"/>
          <p:cNvSpPr>
            <a:spLocks noGrp="1"/>
          </p:cNvSpPr>
          <p:nvPr>
            <p:ph idx="1"/>
          </p:nvPr>
        </p:nvSpPr>
        <p:spPr>
          <a:xfrm>
            <a:off x="838200" y="955964"/>
            <a:ext cx="10515600" cy="4682836"/>
          </a:xfrm>
        </p:spPr>
        <p:txBody>
          <a:bodyPr>
            <a:normAutofit/>
          </a:bodyPr>
          <a:lstStyle/>
          <a:p>
            <a:pPr marL="0" lvl="0" indent="0">
              <a:buNone/>
            </a:pPr>
            <a:r>
              <a:rPr lang="en-US" dirty="0"/>
              <a:t>EA13. Dortmund Stockyard reports $896,000 in credit sales for 2018 and $802,670 in 2019. It has a $675,000 accounts receivable balance at the end of 2018, and $682,000 at the end of 2019. Dortmund uses the balance sheet method to record bad debt estimation at 8% during 2018. To manage earnings more favorably, Dortmund changes bad debt estimation to the income statement method at 6% during 2019.</a:t>
            </a:r>
          </a:p>
          <a:p>
            <a:pPr marL="514350" lvl="0" indent="-514350">
              <a:buFont typeface="+mj-lt"/>
              <a:buAutoNum type="alphaUcPeriod"/>
            </a:pPr>
            <a:r>
              <a:rPr lang="en-US" dirty="0"/>
              <a:t>Determine the bad debt estimation for 2018.</a:t>
            </a:r>
          </a:p>
          <a:p>
            <a:pPr marL="514350" lvl="0" indent="-514350">
              <a:buFont typeface="+mj-lt"/>
              <a:buAutoNum type="alphaUcPeriod"/>
            </a:pPr>
            <a:r>
              <a:rPr lang="en-US" dirty="0"/>
              <a:t>Determine the bad debt estimation for 2019.</a:t>
            </a:r>
          </a:p>
          <a:p>
            <a:pPr marL="514350" lvl="0" indent="-514350">
              <a:buFont typeface="+mj-lt"/>
              <a:buAutoNum type="alphaUcPeriod"/>
            </a:pPr>
            <a:r>
              <a:rPr lang="en-US" dirty="0"/>
              <a:t>Describe a benefit to Dortmund Stockyard in 2019 as a result of its earnings management.</a:t>
            </a:r>
          </a:p>
          <a:p>
            <a:pPr marL="0" indent="0">
              <a:buNone/>
            </a:pPr>
            <a:endParaRPr lang="en-US" dirty="0"/>
          </a:p>
        </p:txBody>
      </p:sp>
    </p:spTree>
    <p:extLst>
      <p:ext uri="{BB962C8B-B14F-4D97-AF65-F5344CB8AC3E}">
        <p14:creationId xmlns:p14="http://schemas.microsoft.com/office/powerpoint/2010/main" val="2774160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6748"/>
          </a:xfrm>
        </p:spPr>
        <p:txBody>
          <a:bodyPr>
            <a:normAutofit fontScale="90000"/>
          </a:bodyPr>
          <a:lstStyle/>
          <a:p>
            <a:r>
              <a:rPr lang="en-US" dirty="0"/>
              <a:t>Module 9.3 Determine the Efficiency of Receivables Management </a:t>
            </a:r>
            <a:br>
              <a:rPr lang="en-US" dirty="0"/>
            </a:br>
            <a:r>
              <a:rPr lang="en-US" dirty="0"/>
              <a:t>Using Financial Ratios</a:t>
            </a:r>
          </a:p>
        </p:txBody>
      </p:sp>
      <p:sp>
        <p:nvSpPr>
          <p:cNvPr id="3" name="Content Placeholder 2"/>
          <p:cNvSpPr>
            <a:spLocks noGrp="1"/>
          </p:cNvSpPr>
          <p:nvPr>
            <p:ph idx="1"/>
          </p:nvPr>
        </p:nvSpPr>
        <p:spPr>
          <a:xfrm>
            <a:off x="838200" y="1064712"/>
            <a:ext cx="10515600" cy="3687397"/>
          </a:xfrm>
        </p:spPr>
        <p:txBody>
          <a:bodyPr/>
          <a:lstStyle/>
          <a:p>
            <a:r>
              <a:rPr lang="en-US" dirty="0"/>
              <a:t>Stakeholders, such as investors, lenders, and management, use financial statement data to make informed decisions about a company’s financial position.</a:t>
            </a:r>
          </a:p>
          <a:p>
            <a:pPr lvl="1"/>
            <a:r>
              <a:rPr lang="en-US" dirty="0">
                <a:solidFill>
                  <a:schemeClr val="accent3"/>
                </a:solidFill>
              </a:rPr>
              <a:t>They will look at each statement—as well as ratio analysis—for trends, industry comparisons, and past performance to help make financing determinations.</a:t>
            </a:r>
          </a:p>
        </p:txBody>
      </p:sp>
    </p:spTree>
    <p:extLst>
      <p:ext uri="{BB962C8B-B14F-4D97-AF65-F5344CB8AC3E}">
        <p14:creationId xmlns:p14="http://schemas.microsoft.com/office/powerpoint/2010/main" val="4145708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b="1" dirty="0"/>
              <a:t>Accounts receivable turnover ratio</a:t>
            </a:r>
            <a:r>
              <a:rPr lang="en-US" dirty="0"/>
              <a:t>: determines how many times (i.e., how often) accounts receivable are collected during an operating period and converted to cash</a:t>
            </a:r>
          </a:p>
          <a:p>
            <a:r>
              <a:rPr lang="en-US" b="1" dirty="0"/>
              <a:t>Number of days’ sales in receivables ratio</a:t>
            </a:r>
            <a:r>
              <a:rPr lang="en-US" dirty="0"/>
              <a:t>: is similar to accounts receivable turnover in that it shows the expected days it will take to convert accounts receivable into cash. The reflected outcome is in number of days, rather than in number of times.</a:t>
            </a:r>
          </a:p>
          <a:p>
            <a:endParaRPr lang="en-US" dirty="0"/>
          </a:p>
        </p:txBody>
      </p:sp>
    </p:spTree>
    <p:extLst>
      <p:ext uri="{BB962C8B-B14F-4D97-AF65-F5344CB8AC3E}">
        <p14:creationId xmlns:p14="http://schemas.microsoft.com/office/powerpoint/2010/main" val="2287891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Net Credit Sales / Average Accounts Receiv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0395" y="1815884"/>
            <a:ext cx="6018985" cy="11787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verage Accounts receivable equals (Beginning Accounts Receivable plus Ending Accounts Receivable) divided by 2.">
            <a:extLst>
              <a:ext uri="{FF2B5EF4-FFF2-40B4-BE49-F238E27FC236}">
                <a16:creationId xmlns:a16="http://schemas.microsoft.com/office/drawing/2014/main" id="{C265B90F-2F1D-4782-9428-350A8DD01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83" y="3864962"/>
            <a:ext cx="11041634" cy="91718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n-US" dirty="0"/>
              <a:t>Computing Accounts Receivable Turnover</a:t>
            </a:r>
          </a:p>
        </p:txBody>
      </p:sp>
    </p:spTree>
    <p:extLst>
      <p:ext uri="{BB962C8B-B14F-4D97-AF65-F5344CB8AC3E}">
        <p14:creationId xmlns:p14="http://schemas.microsoft.com/office/powerpoint/2010/main" val="259855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365 divided by Accounts Receivable Turnover Rati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0864" y="2333766"/>
            <a:ext cx="5514549" cy="10684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Computing Days in Accounts Receivable</a:t>
            </a:r>
          </a:p>
        </p:txBody>
      </p:sp>
    </p:spTree>
    <p:extLst>
      <p:ext uri="{BB962C8B-B14F-4D97-AF65-F5344CB8AC3E}">
        <p14:creationId xmlns:p14="http://schemas.microsoft.com/office/powerpoint/2010/main" val="378847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Figure 9.4 and Figure 9.5</a:t>
            </a:r>
          </a:p>
        </p:txBody>
      </p:sp>
      <p:pic>
        <p:nvPicPr>
          <p:cNvPr id="31746" name="Picture 2" descr="2018, 2017, and 2016, respectively: Net Credit Sales $450,000, 400,000, 375,000; Cost of Goods Sold 700,000, 65,000, 62,000; Gross Margin 380,000, 335,000, 313,000; Expenses 100,000, 110,000, 95,000; Net Income (Loss) 280,000, 225,000, 218,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379" y="1969771"/>
            <a:ext cx="5604307" cy="24345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2018, 2017, 2016, respectively: Assets:  Cash $120,000, 100,000, 85,000; Accounts Receivable 85,000, 90,000, 70,000; Notes Receivable 20,500, 15,200, 18,450; Inventory 60,400, 55,000, 47,600; Equipment 31,000, 35,000, 28,000; Total Assets: 316,900, 295,200, 249,050; Liabilities: Unearned revenue $5,000, 14,500, 4,200; Accounts Payable 10,000, 15,600, 9,500; Notes Payable 9,500, 13,700, 7,250; Equity: Common Stock 12,400, 26,400, 10,100; Retained Earnings 280,000, 225,000, 218,000; Total Liabilities &amp; Equity: 316,900, 295,200, 249,050.">
            <a:extLst>
              <a:ext uri="{FF2B5EF4-FFF2-40B4-BE49-F238E27FC236}">
                <a16:creationId xmlns:a16="http://schemas.microsoft.com/office/drawing/2014/main" id="{5C711486-F02E-447B-A1C2-EABF2D7FD6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4348" y="1941568"/>
            <a:ext cx="4950843" cy="38449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a:spLocks noGrp="1"/>
          </p:cNvSpPr>
          <p:nvPr>
            <p:ph idx="13"/>
          </p:nvPr>
        </p:nvSpPr>
        <p:spPr>
          <a:xfrm>
            <a:off x="710379" y="4580212"/>
            <a:ext cx="5604307" cy="580724"/>
          </a:xfrm>
        </p:spPr>
        <p:txBody>
          <a:bodyPr>
            <a:normAutofit fontScale="85000" lnSpcReduction="20000"/>
          </a:bodyPr>
          <a:lstStyle/>
          <a:p>
            <a:r>
              <a:rPr lang="en-US" dirty="0"/>
              <a:t>Comparative Income Statements for Billie’s Watercraft Warehouse for the Years 2016, 2017, and 2018. (attribution: Copyright Rice University, OpenStax, under CC BY-NC-SA 4.0 license)</a:t>
            </a:r>
          </a:p>
        </p:txBody>
      </p:sp>
      <p:sp>
        <p:nvSpPr>
          <p:cNvPr id="8" name="Content Placeholder 3"/>
          <p:cNvSpPr>
            <a:spLocks noGrp="1"/>
          </p:cNvSpPr>
          <p:nvPr>
            <p:ph idx="13"/>
          </p:nvPr>
        </p:nvSpPr>
        <p:spPr>
          <a:xfrm>
            <a:off x="6330232" y="5920353"/>
            <a:ext cx="5324959" cy="569835"/>
          </a:xfrm>
        </p:spPr>
        <p:txBody>
          <a:bodyPr>
            <a:normAutofit fontScale="85000" lnSpcReduction="20000"/>
          </a:bodyPr>
          <a:lstStyle/>
          <a:p>
            <a:r>
              <a:rPr lang="en-US" dirty="0"/>
              <a:t>Comparative Income Statements for Billie’s Watercraft Warehouse for the Years 2016, 2017, and 2018. (attribution: Copyright Rice University, OpenStax, under CC BY-NC-SA 4.0 license)</a:t>
            </a:r>
          </a:p>
        </p:txBody>
      </p:sp>
      <p:sp>
        <p:nvSpPr>
          <p:cNvPr id="9" name="Content Placeholder 3"/>
          <p:cNvSpPr>
            <a:spLocks noGrp="1"/>
          </p:cNvSpPr>
          <p:nvPr>
            <p:ph idx="1"/>
          </p:nvPr>
        </p:nvSpPr>
        <p:spPr>
          <a:xfrm>
            <a:off x="838200" y="955966"/>
            <a:ext cx="10515600" cy="831892"/>
          </a:xfrm>
        </p:spPr>
        <p:txBody>
          <a:bodyPr>
            <a:normAutofit fontScale="77500" lnSpcReduction="20000"/>
          </a:bodyPr>
          <a:lstStyle/>
          <a:p>
            <a:pPr marL="0" indent="0">
              <a:buNone/>
            </a:pPr>
            <a:r>
              <a:rPr lang="en-US" dirty="0"/>
              <a:t>Let’s use Billie’s Watercraft Warehouse (BWW) as the example. Included are the comparative income statement and the comparative balance sheet for BWW, for the years 2016, 2017, and 2018.</a:t>
            </a:r>
          </a:p>
        </p:txBody>
      </p:sp>
    </p:spTree>
    <p:extLst>
      <p:ext uri="{BB962C8B-B14F-4D97-AF65-F5344CB8AC3E}">
        <p14:creationId xmlns:p14="http://schemas.microsoft.com/office/powerpoint/2010/main" val="24087129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883926-CEFB-488C-8FDE-A42D7CC9FA57}"/>
              </a:ext>
            </a:extLst>
          </p:cNvPr>
          <p:cNvSpPr/>
          <p:nvPr/>
        </p:nvSpPr>
        <p:spPr>
          <a:xfrm>
            <a:off x="520386" y="2133725"/>
            <a:ext cx="11210693" cy="954107"/>
          </a:xfrm>
          <a:prstGeom prst="rect">
            <a:avLst/>
          </a:prstGeom>
        </p:spPr>
        <p:txBody>
          <a:bodyPr wrap="square">
            <a:spAutoFit/>
          </a:bodyPr>
          <a:lstStyle/>
          <a:p>
            <a:br>
              <a:rPr lang="en-US" dirty="0"/>
            </a:br>
            <a:endParaRPr lang="en-US" dirty="0"/>
          </a:p>
          <a:p>
            <a:r>
              <a:rPr lang="en-US" dirty="0">
                <a:solidFill>
                  <a:srgbClr val="555555"/>
                </a:solidFill>
              </a:rPr>
              <a:t> </a:t>
            </a:r>
            <a:endParaRPr lang="en-US" dirty="0"/>
          </a:p>
        </p:txBody>
      </p:sp>
      <p:sp>
        <p:nvSpPr>
          <p:cNvPr id="8" name="Rectangle 7">
            <a:extLst>
              <a:ext uri="{FF2B5EF4-FFF2-40B4-BE49-F238E27FC236}">
                <a16:creationId xmlns:a16="http://schemas.microsoft.com/office/drawing/2014/main" id="{592A0B5B-9B76-4DDD-8017-6D0091B4E9B2}"/>
              </a:ext>
            </a:extLst>
          </p:cNvPr>
          <p:cNvSpPr/>
          <p:nvPr/>
        </p:nvSpPr>
        <p:spPr>
          <a:xfrm>
            <a:off x="1550012" y="4742679"/>
            <a:ext cx="9222062" cy="707886"/>
          </a:xfrm>
          <a:prstGeom prst="rect">
            <a:avLst/>
          </a:prstGeom>
        </p:spPr>
        <p:txBody>
          <a:bodyPr wrap="square">
            <a:spAutoFit/>
          </a:bodyPr>
          <a:lstStyle/>
          <a:p>
            <a:endParaRPr lang="en-US" sz="2200" dirty="0">
              <a:solidFill>
                <a:srgbClr val="555555"/>
              </a:solidFill>
            </a:endParaRPr>
          </a:p>
          <a:p>
            <a:r>
              <a:rPr lang="en-US" dirty="0">
                <a:solidFill>
                  <a:srgbClr val="555555"/>
                </a:solidFill>
              </a:rPr>
              <a:t> </a:t>
            </a:r>
            <a:endParaRPr lang="en-US" dirty="0"/>
          </a:p>
        </p:txBody>
      </p:sp>
      <p:sp>
        <p:nvSpPr>
          <p:cNvPr id="9" name="Rectangle 8">
            <a:extLst>
              <a:ext uri="{FF2B5EF4-FFF2-40B4-BE49-F238E27FC236}">
                <a16:creationId xmlns:a16="http://schemas.microsoft.com/office/drawing/2014/main" id="{9C1184AC-16F3-485F-B97C-1DE504444B6D}"/>
              </a:ext>
            </a:extLst>
          </p:cNvPr>
          <p:cNvSpPr/>
          <p:nvPr/>
        </p:nvSpPr>
        <p:spPr>
          <a:xfrm>
            <a:off x="3148360" y="5142788"/>
            <a:ext cx="6869151" cy="646331"/>
          </a:xfrm>
          <a:prstGeom prst="rect">
            <a:avLst/>
          </a:prstGeom>
        </p:spPr>
        <p:txBody>
          <a:bodyPr wrap="square">
            <a:spAutoFit/>
          </a:bodyPr>
          <a:lstStyle/>
          <a:p>
            <a:br>
              <a:rPr lang="en-US" dirty="0"/>
            </a:br>
            <a:endParaRPr lang="en-US" dirty="0"/>
          </a:p>
        </p:txBody>
      </p:sp>
      <p:sp>
        <p:nvSpPr>
          <p:cNvPr id="2" name="Title 1"/>
          <p:cNvSpPr>
            <a:spLocks noGrp="1"/>
          </p:cNvSpPr>
          <p:nvPr>
            <p:ph type="title"/>
          </p:nvPr>
        </p:nvSpPr>
        <p:spPr>
          <a:xfrm>
            <a:off x="838200" y="365126"/>
            <a:ext cx="10515600" cy="576570"/>
          </a:xfrm>
        </p:spPr>
        <p:txBody>
          <a:bodyPr>
            <a:normAutofit fontScale="90000"/>
          </a:bodyPr>
          <a:lstStyle/>
          <a:p>
            <a:r>
              <a:rPr lang="en-US" dirty="0"/>
              <a:t>Compute the Accounts Receivable Turnover for BWW for 2017 and </a:t>
            </a:r>
            <a:br>
              <a:rPr lang="en-US" dirty="0"/>
            </a:br>
            <a:r>
              <a:rPr lang="en-US" dirty="0"/>
              <a:t>2018</a:t>
            </a:r>
          </a:p>
        </p:txBody>
      </p:sp>
      <p:sp>
        <p:nvSpPr>
          <p:cNvPr id="5" name="Content Placeholder 4"/>
          <p:cNvSpPr>
            <a:spLocks noGrp="1"/>
          </p:cNvSpPr>
          <p:nvPr>
            <p:ph idx="1"/>
          </p:nvPr>
        </p:nvSpPr>
        <p:spPr>
          <a:xfrm>
            <a:off x="838200" y="1078172"/>
            <a:ext cx="10515600" cy="4503761"/>
          </a:xfrm>
        </p:spPr>
        <p:txBody>
          <a:bodyPr/>
          <a:lstStyle/>
          <a:p>
            <a:pPr marL="0" indent="0">
              <a:buNone/>
            </a:pPr>
            <a:r>
              <a:rPr lang="en-US" dirty="0"/>
              <a:t>Net credit sales for </a:t>
            </a:r>
            <a:r>
              <a:rPr lang="en-US" b="1" dirty="0"/>
              <a:t>2017</a:t>
            </a:r>
            <a:r>
              <a:rPr lang="en-US" dirty="0"/>
              <a:t> are $400,000, and average accounts receivable = ($70,000 + $90,000)/2 = $80,000 </a:t>
            </a:r>
          </a:p>
          <a:p>
            <a:r>
              <a:rPr lang="en-US" dirty="0"/>
              <a:t>Accounts receivable turnover ratio for 2017 is 5 × ($400,000/$80,000) = </a:t>
            </a:r>
            <a:r>
              <a:rPr lang="en-US" b="1" dirty="0"/>
              <a:t>5.14 times</a:t>
            </a:r>
            <a:endParaRPr lang="en-US" dirty="0"/>
          </a:p>
          <a:p>
            <a:pPr marL="0" indent="0">
              <a:buNone/>
            </a:pPr>
            <a:endParaRPr lang="en-US" dirty="0"/>
          </a:p>
          <a:p>
            <a:pPr marL="0" indent="0">
              <a:buNone/>
            </a:pPr>
            <a:r>
              <a:rPr lang="en-US" dirty="0"/>
              <a:t>Net credit sales for </a:t>
            </a:r>
            <a:r>
              <a:rPr lang="en-US" b="1" dirty="0"/>
              <a:t>2018</a:t>
            </a:r>
            <a:r>
              <a:rPr lang="en-US" dirty="0"/>
              <a:t> are $450,000, and average accounts receivable = ($90,000 + $85,000)/2 = $87,500 </a:t>
            </a:r>
          </a:p>
          <a:p>
            <a:r>
              <a:rPr lang="en-US" dirty="0"/>
              <a:t>Accounts receivable turnover ratio for 2018 is 5 × ($450,000/$87,500) = </a:t>
            </a:r>
            <a:r>
              <a:rPr lang="en-US" b="1" dirty="0"/>
              <a:t>5 times</a:t>
            </a:r>
            <a:endParaRPr lang="en-US" dirty="0"/>
          </a:p>
          <a:p>
            <a:pPr marL="0" indent="0">
              <a:buNone/>
            </a:pPr>
            <a:endParaRPr lang="en-US" dirty="0"/>
          </a:p>
        </p:txBody>
      </p:sp>
    </p:spTree>
    <p:extLst>
      <p:ext uri="{BB962C8B-B14F-4D97-AF65-F5344CB8AC3E}">
        <p14:creationId xmlns:p14="http://schemas.microsoft.com/office/powerpoint/2010/main" val="41350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1184AC-16F3-485F-B97C-1DE504444B6D}"/>
              </a:ext>
            </a:extLst>
          </p:cNvPr>
          <p:cNvSpPr/>
          <p:nvPr/>
        </p:nvSpPr>
        <p:spPr>
          <a:xfrm>
            <a:off x="3148360" y="5142788"/>
            <a:ext cx="6869151" cy="646331"/>
          </a:xfrm>
          <a:prstGeom prst="rect">
            <a:avLst/>
          </a:prstGeom>
        </p:spPr>
        <p:txBody>
          <a:bodyPr wrap="square">
            <a:spAutoFit/>
          </a:bodyPr>
          <a:lstStyle/>
          <a:p>
            <a:br>
              <a:rPr lang="en-US" dirty="0"/>
            </a:br>
            <a:endParaRPr lang="en-US" dirty="0"/>
          </a:p>
        </p:txBody>
      </p:sp>
      <p:sp>
        <p:nvSpPr>
          <p:cNvPr id="4" name="Title 3"/>
          <p:cNvSpPr>
            <a:spLocks noGrp="1"/>
          </p:cNvSpPr>
          <p:nvPr>
            <p:ph type="title"/>
          </p:nvPr>
        </p:nvSpPr>
        <p:spPr>
          <a:xfrm>
            <a:off x="838200" y="365126"/>
            <a:ext cx="10515600" cy="549274"/>
          </a:xfrm>
        </p:spPr>
        <p:txBody>
          <a:bodyPr>
            <a:normAutofit fontScale="90000"/>
          </a:bodyPr>
          <a:lstStyle/>
          <a:p>
            <a:r>
              <a:rPr lang="en-US" dirty="0"/>
              <a:t>Compute the Days in Accounts Receivable for BWW for 2017 and </a:t>
            </a:r>
            <a:br>
              <a:rPr lang="en-US" dirty="0"/>
            </a:br>
            <a:r>
              <a:rPr lang="en-US" dirty="0"/>
              <a:t>2018</a:t>
            </a:r>
          </a:p>
        </p:txBody>
      </p:sp>
      <p:sp>
        <p:nvSpPr>
          <p:cNvPr id="5" name="Content Placeholder 4"/>
          <p:cNvSpPr>
            <a:spLocks noGrp="1"/>
          </p:cNvSpPr>
          <p:nvPr>
            <p:ph idx="1"/>
          </p:nvPr>
        </p:nvSpPr>
        <p:spPr>
          <a:xfrm>
            <a:off x="838200" y="1160059"/>
            <a:ext cx="10515600" cy="3592049"/>
          </a:xfrm>
        </p:spPr>
        <p:txBody>
          <a:bodyPr/>
          <a:lstStyle/>
          <a:p>
            <a:r>
              <a:rPr lang="en-US" dirty="0"/>
              <a:t>The ratio for 2017 is </a:t>
            </a:r>
            <a:r>
              <a:rPr lang="en-US" b="1" dirty="0"/>
              <a:t>73 days </a:t>
            </a:r>
            <a:r>
              <a:rPr lang="en-US" dirty="0"/>
              <a:t>(365/5).</a:t>
            </a:r>
          </a:p>
          <a:p>
            <a:r>
              <a:rPr lang="en-US" dirty="0"/>
              <a:t> The ratio for 2018 is </a:t>
            </a:r>
            <a:r>
              <a:rPr lang="en-US" b="1" dirty="0"/>
              <a:t>71.01 days </a:t>
            </a:r>
            <a:r>
              <a:rPr lang="en-US" dirty="0"/>
              <a:t>(365/5.14).</a:t>
            </a:r>
          </a:p>
          <a:p>
            <a:endParaRPr lang="en-US" dirty="0"/>
          </a:p>
        </p:txBody>
      </p:sp>
    </p:spTree>
    <p:extLst>
      <p:ext uri="{BB962C8B-B14F-4D97-AF65-F5344CB8AC3E}">
        <p14:creationId xmlns:p14="http://schemas.microsoft.com/office/powerpoint/2010/main" val="32668153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1CBA700-0A07-44C8-885E-15899FAD3DDA}"/>
              </a:ext>
            </a:extLst>
          </p:cNvPr>
          <p:cNvGraphicFramePr>
            <a:graphicFrameLocks noGrp="1"/>
          </p:cNvGraphicFramePr>
          <p:nvPr>
            <p:extLst>
              <p:ext uri="{D42A27DB-BD31-4B8C-83A1-F6EECF244321}">
                <p14:modId xmlns:p14="http://schemas.microsoft.com/office/powerpoint/2010/main" val="1319295990"/>
              </p:ext>
            </p:extLst>
          </p:nvPr>
        </p:nvGraphicFramePr>
        <p:xfrm>
          <a:off x="2012340" y="1700601"/>
          <a:ext cx="8072246" cy="2595880"/>
        </p:xfrm>
        <a:graphic>
          <a:graphicData uri="http://schemas.openxmlformats.org/drawingml/2006/table">
            <a:tbl>
              <a:tblPr firstRow="1" bandRow="1">
                <a:tableStyleId>{5940675A-B579-460E-94D1-54222C63F5DA}</a:tableStyleId>
              </a:tblPr>
              <a:tblGrid>
                <a:gridCol w="1481487">
                  <a:extLst>
                    <a:ext uri="{9D8B030D-6E8A-4147-A177-3AD203B41FA5}">
                      <a16:colId xmlns:a16="http://schemas.microsoft.com/office/drawing/2014/main" val="995537046"/>
                    </a:ext>
                  </a:extLst>
                </a:gridCol>
                <a:gridCol w="3247833">
                  <a:extLst>
                    <a:ext uri="{9D8B030D-6E8A-4147-A177-3AD203B41FA5}">
                      <a16:colId xmlns:a16="http://schemas.microsoft.com/office/drawing/2014/main" val="3556018403"/>
                    </a:ext>
                  </a:extLst>
                </a:gridCol>
                <a:gridCol w="3342926">
                  <a:extLst>
                    <a:ext uri="{9D8B030D-6E8A-4147-A177-3AD203B41FA5}">
                      <a16:colId xmlns:a16="http://schemas.microsoft.com/office/drawing/2014/main" val="3001268203"/>
                    </a:ext>
                  </a:extLst>
                </a:gridCol>
              </a:tblGrid>
              <a:tr h="370840">
                <a:tc>
                  <a:txBody>
                    <a:bodyPr/>
                    <a:lstStyle/>
                    <a:p>
                      <a:pPr algn="ctr"/>
                      <a:r>
                        <a:rPr lang="en-US" b="1" dirty="0"/>
                        <a:t>Year</a:t>
                      </a:r>
                    </a:p>
                  </a:txBody>
                  <a:tcPr anchor="ctr"/>
                </a:tc>
                <a:tc>
                  <a:txBody>
                    <a:bodyPr/>
                    <a:lstStyle/>
                    <a:p>
                      <a:pPr algn="ctr"/>
                      <a:r>
                        <a:rPr lang="en-US" b="1" dirty="0"/>
                        <a:t>Accounts Receivable Turnover</a:t>
                      </a:r>
                    </a:p>
                  </a:txBody>
                  <a:tcPr anchor="ctr"/>
                </a:tc>
                <a:tc>
                  <a:txBody>
                    <a:bodyPr/>
                    <a:lstStyle/>
                    <a:p>
                      <a:pPr algn="ctr"/>
                      <a:r>
                        <a:rPr lang="en-US" b="1" dirty="0"/>
                        <a:t>Days in Receivables Ratio</a:t>
                      </a:r>
                    </a:p>
                  </a:txBody>
                  <a:tcPr anchor="ctr"/>
                </a:tc>
                <a:extLst>
                  <a:ext uri="{0D108BD9-81ED-4DB2-BD59-A6C34878D82A}">
                    <a16:rowId xmlns:a16="http://schemas.microsoft.com/office/drawing/2014/main" val="2497320577"/>
                  </a:ext>
                </a:extLst>
              </a:tr>
              <a:tr h="370840">
                <a:tc>
                  <a:txBody>
                    <a:bodyPr/>
                    <a:lstStyle/>
                    <a:p>
                      <a:r>
                        <a:rPr lang="en-US" dirty="0"/>
                        <a:t>2017</a:t>
                      </a:r>
                      <a:endParaRPr lang="en-US" b="1"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28493821"/>
                  </a:ext>
                </a:extLst>
              </a:tr>
              <a:tr h="370840">
                <a:tc>
                  <a:txBody>
                    <a:bodyPr/>
                    <a:lstStyle/>
                    <a:p>
                      <a:pPr algn="r"/>
                      <a:r>
                        <a:rPr lang="en-US" dirty="0"/>
                        <a:t>BWW</a:t>
                      </a:r>
                    </a:p>
                  </a:txBody>
                  <a:tcPr/>
                </a:tc>
                <a:tc>
                  <a:txBody>
                    <a:bodyPr/>
                    <a:lstStyle/>
                    <a:p>
                      <a:pPr algn="ctr"/>
                      <a:r>
                        <a:rPr lang="en-US" dirty="0"/>
                        <a:t>5.14 times</a:t>
                      </a:r>
                    </a:p>
                  </a:txBody>
                  <a:tcPr/>
                </a:tc>
                <a:tc>
                  <a:txBody>
                    <a:bodyPr/>
                    <a:lstStyle/>
                    <a:p>
                      <a:pPr algn="ctr"/>
                      <a:r>
                        <a:rPr lang="en-US" dirty="0"/>
                        <a:t>73 days</a:t>
                      </a:r>
                    </a:p>
                  </a:txBody>
                  <a:tcPr/>
                </a:tc>
                <a:extLst>
                  <a:ext uri="{0D108BD9-81ED-4DB2-BD59-A6C34878D82A}">
                    <a16:rowId xmlns:a16="http://schemas.microsoft.com/office/drawing/2014/main" val="2959054633"/>
                  </a:ext>
                </a:extLst>
              </a:tr>
              <a:tr h="370840">
                <a:tc>
                  <a:txBody>
                    <a:bodyPr/>
                    <a:lstStyle/>
                    <a:p>
                      <a:pPr algn="r"/>
                      <a:r>
                        <a:rPr lang="en-US" dirty="0"/>
                        <a:t>Competitor</a:t>
                      </a:r>
                    </a:p>
                  </a:txBody>
                  <a:tcPr/>
                </a:tc>
                <a:tc>
                  <a:txBody>
                    <a:bodyPr/>
                    <a:lstStyle/>
                    <a:p>
                      <a:pPr algn="ctr"/>
                      <a:r>
                        <a:rPr lang="en-US" dirty="0"/>
                        <a:t>4.92 times</a:t>
                      </a:r>
                    </a:p>
                  </a:txBody>
                  <a:tcPr/>
                </a:tc>
                <a:tc>
                  <a:txBody>
                    <a:bodyPr/>
                    <a:lstStyle/>
                    <a:p>
                      <a:pPr algn="ctr"/>
                      <a:r>
                        <a:rPr lang="en-US" dirty="0"/>
                        <a:t>79.23 days</a:t>
                      </a:r>
                    </a:p>
                  </a:txBody>
                  <a:tcPr/>
                </a:tc>
                <a:extLst>
                  <a:ext uri="{0D108BD9-81ED-4DB2-BD59-A6C34878D82A}">
                    <a16:rowId xmlns:a16="http://schemas.microsoft.com/office/drawing/2014/main" val="629109049"/>
                  </a:ext>
                </a:extLst>
              </a:tr>
              <a:tr h="370840">
                <a:tc>
                  <a:txBody>
                    <a:bodyPr/>
                    <a:lstStyle/>
                    <a:p>
                      <a:r>
                        <a:rPr lang="en-US" dirty="0"/>
                        <a:t>2018</a:t>
                      </a:r>
                      <a:endParaRPr lang="en-US" b="1"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1447504932"/>
                  </a:ext>
                </a:extLst>
              </a:tr>
              <a:tr h="370840">
                <a:tc>
                  <a:txBody>
                    <a:bodyPr/>
                    <a:lstStyle/>
                    <a:p>
                      <a:pPr algn="r"/>
                      <a:r>
                        <a:rPr lang="en-US" dirty="0"/>
                        <a:t>BWW</a:t>
                      </a:r>
                    </a:p>
                  </a:txBody>
                  <a:tcPr/>
                </a:tc>
                <a:tc>
                  <a:txBody>
                    <a:bodyPr/>
                    <a:lstStyle/>
                    <a:p>
                      <a:pPr algn="ctr"/>
                      <a:r>
                        <a:rPr lang="en-US" dirty="0"/>
                        <a:t>5 times</a:t>
                      </a:r>
                    </a:p>
                  </a:txBody>
                  <a:tcPr/>
                </a:tc>
                <a:tc>
                  <a:txBody>
                    <a:bodyPr/>
                    <a:lstStyle/>
                    <a:p>
                      <a:pPr algn="ctr"/>
                      <a:r>
                        <a:rPr lang="en-US" dirty="0"/>
                        <a:t>71.01 days</a:t>
                      </a:r>
                    </a:p>
                  </a:txBody>
                  <a:tcPr/>
                </a:tc>
                <a:extLst>
                  <a:ext uri="{0D108BD9-81ED-4DB2-BD59-A6C34878D82A}">
                    <a16:rowId xmlns:a16="http://schemas.microsoft.com/office/drawing/2014/main" val="3098231570"/>
                  </a:ext>
                </a:extLst>
              </a:tr>
              <a:tr h="370840">
                <a:tc>
                  <a:txBody>
                    <a:bodyPr/>
                    <a:lstStyle/>
                    <a:p>
                      <a:pPr algn="r"/>
                      <a:r>
                        <a:rPr lang="en-US" dirty="0"/>
                        <a:t>Competitor</a:t>
                      </a:r>
                    </a:p>
                  </a:txBody>
                  <a:tcPr/>
                </a:tc>
                <a:tc>
                  <a:txBody>
                    <a:bodyPr/>
                    <a:lstStyle/>
                    <a:p>
                      <a:pPr algn="ctr"/>
                      <a:r>
                        <a:rPr lang="en-US" dirty="0"/>
                        <a:t>5.25 times</a:t>
                      </a:r>
                    </a:p>
                  </a:txBody>
                  <a:tcPr/>
                </a:tc>
                <a:tc>
                  <a:txBody>
                    <a:bodyPr/>
                    <a:lstStyle/>
                    <a:p>
                      <a:pPr algn="ctr"/>
                      <a:r>
                        <a:rPr lang="en-US" dirty="0"/>
                        <a:t>76.44 days</a:t>
                      </a:r>
                    </a:p>
                  </a:txBody>
                  <a:tcPr/>
                </a:tc>
                <a:extLst>
                  <a:ext uri="{0D108BD9-81ED-4DB2-BD59-A6C34878D82A}">
                    <a16:rowId xmlns:a16="http://schemas.microsoft.com/office/drawing/2014/main" val="2441521890"/>
                  </a:ext>
                </a:extLst>
              </a:tr>
            </a:tbl>
          </a:graphicData>
        </a:graphic>
      </p:graphicFrame>
      <p:sp>
        <p:nvSpPr>
          <p:cNvPr id="2" name="Title 1"/>
          <p:cNvSpPr>
            <a:spLocks noGrp="1"/>
          </p:cNvSpPr>
          <p:nvPr>
            <p:ph type="title"/>
          </p:nvPr>
        </p:nvSpPr>
        <p:spPr/>
        <p:txBody>
          <a:bodyPr>
            <a:normAutofit fontScale="90000"/>
          </a:bodyPr>
          <a:lstStyle/>
          <a:p>
            <a:r>
              <a:rPr lang="en-US" dirty="0"/>
              <a:t>Interpreting BWW’s Ratio Results</a:t>
            </a:r>
          </a:p>
        </p:txBody>
      </p:sp>
    </p:spTree>
    <p:extLst>
      <p:ext uri="{BB962C8B-B14F-4D97-AF65-F5344CB8AC3E}">
        <p14:creationId xmlns:p14="http://schemas.microsoft.com/office/powerpoint/2010/main" val="1235902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Problem</a:t>
            </a:r>
          </a:p>
        </p:txBody>
      </p:sp>
      <p:sp>
        <p:nvSpPr>
          <p:cNvPr id="3" name="Content Placeholder 2"/>
          <p:cNvSpPr>
            <a:spLocks noGrp="1"/>
          </p:cNvSpPr>
          <p:nvPr>
            <p:ph idx="1"/>
          </p:nvPr>
        </p:nvSpPr>
        <p:spPr>
          <a:xfrm>
            <a:off x="838200" y="955964"/>
            <a:ext cx="10515600" cy="5114636"/>
          </a:xfrm>
        </p:spPr>
        <p:txBody>
          <a:bodyPr>
            <a:normAutofit/>
          </a:bodyPr>
          <a:lstStyle/>
          <a:p>
            <a:pPr marL="0" indent="0">
              <a:buNone/>
            </a:pPr>
            <a:r>
              <a:rPr lang="en-US" dirty="0"/>
              <a:t>PA8. The following select financial statement information from Candid Photography.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Compute the accounts receivable turnover ratios and the number of days’ sales in receivables ratios for 2018 and 2019 (round answers to two decimal places). What do the outcomes tell a potential investor about Candid Photography if industry average for accounts receivable turnover ratio is 3 times and days’ sales in receivables ratio is 150 days?</a:t>
            </a:r>
          </a:p>
          <a:p>
            <a:pPr marL="0" indent="0">
              <a:buNone/>
            </a:pPr>
            <a:endParaRPr lang="en-US" dirty="0"/>
          </a:p>
        </p:txBody>
      </p:sp>
      <p:pic>
        <p:nvPicPr>
          <p:cNvPr id="67586" name="Picture 2" descr="Year, Net Credit Sales, and Ending Accounts Receivable, respectively: 2017, $2,988,000, 1,290,450; 2018, 3,750,860, 1,345,600; 2019, 4,000,350, 1,546,5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709" y="1993900"/>
            <a:ext cx="6767591" cy="162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6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838200" y="955964"/>
            <a:ext cx="10515600" cy="5400233"/>
          </a:xfrm>
        </p:spPr>
        <p:txBody>
          <a:bodyPr/>
          <a:lstStyle/>
          <a:p>
            <a:pPr marL="0" indent="0">
              <a:buNone/>
            </a:pPr>
            <a:r>
              <a:rPr lang="en-US" sz="2400" dirty="0"/>
              <a:t>Billie’s Watercraft Warehouse (BWW) sells various watercraft vehicles. They extend a credit line to customers purchasing vehicles in bulk. A customer bought 10 Jet Skis on credit at a sales price of $100,000. The cost of the sale to BWW is $70,000.</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When the customer pays the amount owed, the following journal entry occurs.</a:t>
            </a:r>
          </a:p>
          <a:p>
            <a:pPr marL="0" indent="0">
              <a:buNone/>
            </a:pPr>
            <a:endParaRPr lang="en-US" dirty="0"/>
          </a:p>
          <a:p>
            <a:pPr marL="0" indent="0">
              <a:buNone/>
            </a:pPr>
            <a:endParaRPr lang="en-US" dirty="0"/>
          </a:p>
        </p:txBody>
      </p:sp>
      <p:pic>
        <p:nvPicPr>
          <p:cNvPr id="2050" name="Picture 2" descr="Journal entries: Debit Accounts Receivable 100,000, Credit Sales Revenue 100,000.  Explanation: “To record the sale of 10 jet skis.” Debit Cost of Goods Sold 70,000, credit Merchandise Inventory 70,000. Explanation: “To record the cost of s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568" y="2210227"/>
            <a:ext cx="7802758" cy="19272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Journal entry: Debit Cash 100,000, credit Accounts Receivable 100,000. Explanation: “To record payment in full.”">
            <a:extLst>
              <a:ext uri="{FF2B5EF4-FFF2-40B4-BE49-F238E27FC236}">
                <a16:creationId xmlns:a16="http://schemas.microsoft.com/office/drawing/2014/main" id="{A8BB9E96-D98B-4927-AE70-726541D3A7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280" y="5043630"/>
            <a:ext cx="7739046" cy="12867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C16A5F4-7286-4C34-A474-9C83C46D2E16}"/>
              </a:ext>
            </a:extLst>
          </p:cNvPr>
          <p:cNvSpPr/>
          <p:nvPr/>
        </p:nvSpPr>
        <p:spPr>
          <a:xfrm>
            <a:off x="728545" y="4397299"/>
            <a:ext cx="8155259" cy="646331"/>
          </a:xfrm>
          <a:prstGeom prst="rect">
            <a:avLst/>
          </a:prstGeom>
        </p:spPr>
        <p:txBody>
          <a:bodyPr wrap="square">
            <a:spAutoFit/>
          </a:bodyPr>
          <a:lstStyle/>
          <a:p>
            <a:br>
              <a:rPr lang="en-US" dirty="0"/>
            </a:br>
            <a:endParaRPr lang="en-US" dirty="0"/>
          </a:p>
        </p:txBody>
      </p:sp>
      <p:sp>
        <p:nvSpPr>
          <p:cNvPr id="5" name="Title 4"/>
          <p:cNvSpPr>
            <a:spLocks noGrp="1"/>
          </p:cNvSpPr>
          <p:nvPr>
            <p:ph type="title"/>
          </p:nvPr>
        </p:nvSpPr>
        <p:spPr/>
        <p:txBody>
          <a:bodyPr>
            <a:normAutofit fontScale="90000"/>
          </a:bodyPr>
          <a:lstStyle/>
          <a:p>
            <a:r>
              <a:rPr lang="en-US" dirty="0"/>
              <a:t>Sales on Account</a:t>
            </a:r>
          </a:p>
        </p:txBody>
      </p:sp>
    </p:spTree>
    <p:extLst>
      <p:ext uri="{BB962C8B-B14F-4D97-AF65-F5344CB8AC3E}">
        <p14:creationId xmlns:p14="http://schemas.microsoft.com/office/powerpoint/2010/main" val="422496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17513"/>
          </a:xfrm>
        </p:spPr>
        <p:txBody>
          <a:bodyPr>
            <a:normAutofit fontScale="90000"/>
          </a:bodyPr>
          <a:lstStyle/>
          <a:p>
            <a:r>
              <a:rPr lang="en-US" dirty="0"/>
              <a:t>Module 9.4 Discuss the Role of Accounting for Receivables in Earnings Management</a:t>
            </a:r>
          </a:p>
        </p:txBody>
      </p:sp>
      <p:sp>
        <p:nvSpPr>
          <p:cNvPr id="5" name="Content Placeholder 4"/>
          <p:cNvSpPr>
            <a:spLocks noGrp="1"/>
          </p:cNvSpPr>
          <p:nvPr>
            <p:ph idx="1"/>
          </p:nvPr>
        </p:nvSpPr>
        <p:spPr>
          <a:xfrm>
            <a:off x="838200" y="1214651"/>
            <a:ext cx="10515600" cy="3537458"/>
          </a:xfrm>
        </p:spPr>
        <p:txBody>
          <a:bodyPr/>
          <a:lstStyle/>
          <a:p>
            <a:r>
              <a:rPr lang="en-US" b="1" dirty="0"/>
              <a:t>Earnings management</a:t>
            </a:r>
            <a:r>
              <a:rPr lang="en-US" dirty="0"/>
              <a:t> works within GAAP constraints to improve stakeholders’ views of the company’s financial position.</a:t>
            </a:r>
          </a:p>
          <a:p>
            <a:r>
              <a:rPr lang="en-US" b="1" dirty="0"/>
              <a:t>Earnings manipulation</a:t>
            </a:r>
            <a:r>
              <a:rPr lang="en-US" dirty="0"/>
              <a:t> is noticeably different in that it typically ignores GAAP rules to alter earnings significantly. Carried to an extreme, manipulation can lead to fraudulent behavior by a company.</a:t>
            </a:r>
          </a:p>
          <a:p>
            <a:endParaRPr lang="en-US" dirty="0"/>
          </a:p>
        </p:txBody>
      </p:sp>
    </p:spTree>
    <p:extLst>
      <p:ext uri="{BB962C8B-B14F-4D97-AF65-F5344CB8AC3E}">
        <p14:creationId xmlns:p14="http://schemas.microsoft.com/office/powerpoint/2010/main" val="2739768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2018, 2017, and 2016, respectively: Net Credit Sales, 450,000, 400,000, 375,000; Accounts Receivable 85,000, 90,000, 7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9725" y="1871201"/>
            <a:ext cx="7412550" cy="119538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pPr marL="0" indent="0">
              <a:buNone/>
            </a:pPr>
            <a:r>
              <a:rPr lang="en-US" dirty="0"/>
              <a:t>Billie’s Watercraft Warehouse (BWW) had the following net credit sales and accounts receivable from 2016–2018.</a:t>
            </a:r>
          </a:p>
          <a:p>
            <a:pPr marL="0" indent="0">
              <a:buNone/>
            </a:pPr>
            <a:endParaRPr lang="en-US" dirty="0"/>
          </a:p>
          <a:p>
            <a:pPr marL="0" indent="0">
              <a:buNone/>
            </a:pPr>
            <a:endParaRPr lang="en-US" dirty="0"/>
          </a:p>
          <a:p>
            <a:pPr marL="0" indent="0">
              <a:buNone/>
            </a:pPr>
            <a:endParaRPr lang="en-US" dirty="0"/>
          </a:p>
          <a:p>
            <a:pPr marL="0" indent="0">
              <a:buNone/>
            </a:pPr>
            <a:r>
              <a:rPr lang="en-US" dirty="0"/>
              <a:t>BWW also used the following percentage calculations for doubtful accounts under each bad debt estimation method.</a:t>
            </a:r>
          </a:p>
          <a:p>
            <a:pPr marL="0" indent="0">
              <a:buNone/>
            </a:pPr>
            <a:endParaRPr lang="en-US" dirty="0"/>
          </a:p>
        </p:txBody>
      </p:sp>
      <p:pic>
        <p:nvPicPr>
          <p:cNvPr id="2050" name="Picture 2" descr="Income Statement Method 5 percent of credit sales. Balance Sheet Method 15 percent of Accounts Receivable. Balance Sheet Aging Method: 0–30 days past due equals 10 percent, 31–90 days past due equals 20 percent, Over 90 days past due equals 30 perc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1214" y="4613346"/>
            <a:ext cx="9089572" cy="1309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665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38200" y="955964"/>
            <a:ext cx="10515600" cy="4721505"/>
          </a:xfrm>
        </p:spPr>
        <p:txBody>
          <a:bodyPr>
            <a:normAutofit fontScale="92500"/>
          </a:bodyPr>
          <a:lstStyle/>
          <a:p>
            <a:pPr marL="0" indent="0">
              <a:buNone/>
            </a:pPr>
            <a:r>
              <a:rPr lang="en-US" dirty="0"/>
              <a:t>What are the effects of BWW changing either of its estimation percentages?</a:t>
            </a:r>
          </a:p>
          <a:p>
            <a:r>
              <a:rPr lang="en-US" dirty="0"/>
              <a:t>A decease of the income statement method percentage from 5% of credit sales to 4% of credit sales</a:t>
            </a:r>
          </a:p>
          <a:p>
            <a:pPr lvl="1"/>
            <a:r>
              <a:rPr lang="en-US" dirty="0"/>
              <a:t>Bad debt estimation would go from $22,500 (5% × $450,000) in 2018 to $18,000 (4% × $450,000)</a:t>
            </a:r>
          </a:p>
          <a:p>
            <a:pPr lvl="1"/>
            <a:r>
              <a:rPr lang="en-US" dirty="0"/>
              <a:t>Bad debt expense would decrease for the period, and net income would increase.</a:t>
            </a:r>
          </a:p>
          <a:p>
            <a:r>
              <a:rPr lang="en-US" dirty="0"/>
              <a:t>A decrease of the balance sheet method percentage from 15% of accounts receivable to 12% of accounts receivable</a:t>
            </a:r>
          </a:p>
          <a:p>
            <a:pPr lvl="1"/>
            <a:r>
              <a:rPr lang="en-US" dirty="0"/>
              <a:t>Bad debt estimation would go from $12,750 (15% × $85,000) in 2018 to $10,200 (12% × $85,000)</a:t>
            </a:r>
          </a:p>
          <a:p>
            <a:pPr lvl="1"/>
            <a:r>
              <a:rPr lang="en-US" dirty="0"/>
              <a:t>Bad debt expense would decrease for the period and net income would increase.</a:t>
            </a:r>
          </a:p>
          <a:p>
            <a:endParaRPr lang="en-US" dirty="0"/>
          </a:p>
        </p:txBody>
      </p:sp>
    </p:spTree>
    <p:extLst>
      <p:ext uri="{BB962C8B-B14F-4D97-AF65-F5344CB8AC3E}">
        <p14:creationId xmlns:p14="http://schemas.microsoft.com/office/powerpoint/2010/main" val="2376739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0–30 days past due, 31–90 days past due, and Over 90 days past due, respectively: Accounts Receivable amount $40,000, 20,000, 25,000; Percent uncollectible 10 percent, 20 percent, 30 percent; Total per category $4,000, 4,000, 7,500; Total uncollectible $15,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3864" y="1857518"/>
            <a:ext cx="8578320" cy="13208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0–30 days past due, 31–90 days past due, and Over 90 days past due, respectively: Accounts Receivable amount $40,000, 20,000, 25,000; Percent uncollectible 8 percent, 15 percent, 25 percent; Total per category $3,200, 3,000, 6,250; Total uncollectible $12,450.">
            <a:extLst>
              <a:ext uri="{FF2B5EF4-FFF2-40B4-BE49-F238E27FC236}">
                <a16:creationId xmlns:a16="http://schemas.microsoft.com/office/drawing/2014/main" id="{350C0DB1-5E69-4859-A3A0-1683BC6D0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864" y="4395103"/>
            <a:ext cx="8697658" cy="13112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838200" y="955964"/>
            <a:ext cx="10515600" cy="3796145"/>
          </a:xfrm>
        </p:spPr>
        <p:txBody>
          <a:bodyPr/>
          <a:lstStyle/>
          <a:p>
            <a:pPr marL="0" indent="0">
              <a:buNone/>
            </a:pPr>
            <a:r>
              <a:rPr lang="en-US" dirty="0"/>
              <a:t>Suppose the following is the original uncollectible distribution for BWW in 2018.</a:t>
            </a:r>
          </a:p>
          <a:p>
            <a:pPr marL="0" indent="0">
              <a:buNone/>
            </a:pPr>
            <a:endParaRPr lang="en-US" dirty="0"/>
          </a:p>
          <a:p>
            <a:pPr marL="0" indent="0">
              <a:buNone/>
            </a:pPr>
            <a:endParaRPr lang="en-US" dirty="0"/>
          </a:p>
          <a:p>
            <a:pPr marL="0" indent="0">
              <a:buNone/>
            </a:pPr>
            <a:endParaRPr lang="en-US" dirty="0"/>
          </a:p>
          <a:p>
            <a:pPr marL="0" indent="0">
              <a:buNone/>
            </a:pPr>
            <a:r>
              <a:rPr lang="en-US" dirty="0"/>
              <a:t>BWW changes its estimation percentages for each category. Look at the change in estimated uncollectible receivables.</a:t>
            </a:r>
          </a:p>
          <a:p>
            <a:pPr marL="0" indent="0">
              <a:buNone/>
            </a:pPr>
            <a:endParaRPr lang="en-US" dirty="0"/>
          </a:p>
        </p:txBody>
      </p:sp>
    </p:spTree>
    <p:extLst>
      <p:ext uri="{BB962C8B-B14F-4D97-AF65-F5344CB8AC3E}">
        <p14:creationId xmlns:p14="http://schemas.microsoft.com/office/powerpoint/2010/main" val="4085291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ncome Statement Method and Balance Sheet Method, respectively: Net Credit Sales $450,000, 450,000; Cost of Goods Sold 70,000 70,000; Gross Margin 380,000, 380,000; Expenses: General and Administrative Expense 77,500, 77,500; Bad Debt Expense 22,500, 12,750; Total Expenses 100,000, 90,250; Net Income (Loss) 280,000, 289,7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446" y="2446711"/>
            <a:ext cx="5905372" cy="306546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buNone/>
            </a:pPr>
            <a:r>
              <a:rPr lang="en-US" dirty="0"/>
              <a:t>Suppose BWW decided to change from the income statement method to the balance sheet method for estimating bad debts. What is the effect on net income?</a:t>
            </a:r>
          </a:p>
          <a:p>
            <a:pPr marL="0" indent="0">
              <a:buNone/>
            </a:pPr>
            <a:endParaRPr lang="en-US" dirty="0"/>
          </a:p>
        </p:txBody>
      </p:sp>
    </p:spTree>
    <p:extLst>
      <p:ext uri="{BB962C8B-B14F-4D97-AF65-F5344CB8AC3E}">
        <p14:creationId xmlns:p14="http://schemas.microsoft.com/office/powerpoint/2010/main" val="30409714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Turn: The Investor</a:t>
            </a:r>
          </a:p>
        </p:txBody>
      </p:sp>
      <p:sp>
        <p:nvSpPr>
          <p:cNvPr id="3" name="Content Placeholder 2"/>
          <p:cNvSpPr>
            <a:spLocks noGrp="1"/>
          </p:cNvSpPr>
          <p:nvPr>
            <p:ph idx="1"/>
          </p:nvPr>
        </p:nvSpPr>
        <p:spPr>
          <a:xfrm>
            <a:off x="838200" y="955964"/>
            <a:ext cx="10515600" cy="5076536"/>
          </a:xfrm>
        </p:spPr>
        <p:txBody>
          <a:bodyPr>
            <a:normAutofit fontScale="92500" lnSpcReduction="10000"/>
          </a:bodyPr>
          <a:lstStyle/>
          <a:p>
            <a:pPr marL="0" indent="0">
              <a:buNone/>
            </a:pPr>
            <a:r>
              <a:rPr lang="en-US" dirty="0"/>
              <a:t>You are an investor looking to contribute financially to either Company A or Company B. The following select financial information follows.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Based on the information provided:</a:t>
            </a:r>
          </a:p>
          <a:p>
            <a:pPr lvl="0"/>
            <a:r>
              <a:rPr lang="en-US" dirty="0"/>
              <a:t>Compute the accounts receivable turnover ratio</a:t>
            </a:r>
          </a:p>
          <a:p>
            <a:pPr lvl="0"/>
            <a:r>
              <a:rPr lang="en-US" dirty="0"/>
              <a:t>Compute the number of days’ sales in receivables ratio for both Company A and Company B (round all answers to two decimal places)</a:t>
            </a:r>
          </a:p>
          <a:p>
            <a:pPr lvl="0"/>
            <a:r>
              <a:rPr lang="en-US" dirty="0"/>
              <a:t>Interpret the outcomes, stating which company you would invest in and why</a:t>
            </a:r>
          </a:p>
        </p:txBody>
      </p:sp>
      <p:pic>
        <p:nvPicPr>
          <p:cNvPr id="33794" name="Picture 2" descr="Company A and Company B, respectively: Beginning Accounts Receivable $50,000, 60,000; Ending Accounts Receivable 80,000, 90,000; Net Credit Sales 550,000, 46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2363" y="1943100"/>
            <a:ext cx="7033437"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8516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1800"/>
          </a:xfrm>
        </p:spPr>
        <p:txBody>
          <a:bodyPr>
            <a:normAutofit fontScale="90000"/>
          </a:bodyPr>
          <a:lstStyle/>
          <a:p>
            <a:r>
              <a:rPr lang="en-US" dirty="0"/>
              <a:t>Module 9.5 Apply Revenue Recognition Principles to Long-Term </a:t>
            </a:r>
            <a:br>
              <a:rPr lang="en-US" dirty="0"/>
            </a:br>
            <a:r>
              <a:rPr lang="en-US" dirty="0"/>
              <a:t>Projects</a:t>
            </a:r>
          </a:p>
        </p:txBody>
      </p:sp>
      <p:sp>
        <p:nvSpPr>
          <p:cNvPr id="3" name="Content Placeholder 2"/>
          <p:cNvSpPr>
            <a:spLocks noGrp="1"/>
          </p:cNvSpPr>
          <p:nvPr>
            <p:ph idx="1"/>
          </p:nvPr>
        </p:nvSpPr>
        <p:spPr>
          <a:xfrm>
            <a:off x="838200" y="1127341"/>
            <a:ext cx="10515600" cy="4072455"/>
          </a:xfrm>
        </p:spPr>
        <p:txBody>
          <a:bodyPr>
            <a:normAutofit/>
          </a:bodyPr>
          <a:lstStyle/>
          <a:p>
            <a:r>
              <a:rPr lang="en-US" dirty="0"/>
              <a:t>In some types of sales and service transactions, revenue recognition and expense recognition are less clear cut. Examples include the following:</a:t>
            </a:r>
          </a:p>
          <a:p>
            <a:pPr lvl="1"/>
            <a:r>
              <a:rPr lang="en-US" dirty="0"/>
              <a:t>Long-term construction-company projects </a:t>
            </a:r>
          </a:p>
          <a:p>
            <a:pPr lvl="1"/>
            <a:r>
              <a:rPr lang="en-US" dirty="0"/>
              <a:t>Real estate installment sales</a:t>
            </a:r>
          </a:p>
          <a:p>
            <a:pPr lvl="1"/>
            <a:r>
              <a:rPr lang="en-US" dirty="0"/>
              <a:t>Multi-year magazine subscriptions</a:t>
            </a:r>
          </a:p>
          <a:p>
            <a:pPr lvl="1"/>
            <a:r>
              <a:rPr lang="en-US" dirty="0"/>
              <a:t>A combined equipment sale with an accompanying service contract </a:t>
            </a:r>
          </a:p>
          <a:p>
            <a:r>
              <a:rPr lang="en-US" dirty="0"/>
              <a:t>These types of transactions have special reporting requirements to meet revenue recognition and matching principles.</a:t>
            </a:r>
          </a:p>
        </p:txBody>
      </p:sp>
    </p:spTree>
    <p:extLst>
      <p:ext uri="{BB962C8B-B14F-4D97-AF65-F5344CB8AC3E}">
        <p14:creationId xmlns:p14="http://schemas.microsoft.com/office/powerpoint/2010/main" val="1207146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955964"/>
            <a:ext cx="10515600" cy="4803391"/>
          </a:xfrm>
        </p:spPr>
        <p:txBody>
          <a:bodyPr>
            <a:normAutofit fontScale="70000" lnSpcReduction="20000"/>
          </a:bodyPr>
          <a:lstStyle/>
          <a:p>
            <a:pPr marL="0" indent="0">
              <a:buNone/>
            </a:pPr>
            <a:r>
              <a:rPr lang="en-US" dirty="0"/>
              <a:t>Long-term construction-company projects</a:t>
            </a:r>
          </a:p>
          <a:p>
            <a:pPr lvl="0"/>
            <a:r>
              <a:rPr lang="en-US" b="1" dirty="0"/>
              <a:t>Percentage of completion</a:t>
            </a:r>
            <a:r>
              <a:rPr lang="en-US" dirty="0"/>
              <a:t>: recognizes revenue based on the percentage of the work that has been done</a:t>
            </a:r>
          </a:p>
          <a:p>
            <a:pPr lvl="0"/>
            <a:r>
              <a:rPr lang="en-US" b="1" dirty="0"/>
              <a:t>Completed contract</a:t>
            </a:r>
            <a:r>
              <a:rPr lang="en-US" dirty="0"/>
              <a:t>: recognizes all revenue at the time the project is completed</a:t>
            </a:r>
          </a:p>
          <a:p>
            <a:pPr marL="0" indent="0">
              <a:buNone/>
            </a:pPr>
            <a:endParaRPr lang="en-US" dirty="0"/>
          </a:p>
          <a:p>
            <a:pPr marL="0" indent="0">
              <a:buNone/>
            </a:pPr>
            <a:r>
              <a:rPr lang="en-US" dirty="0"/>
              <a:t>Real estate installment sales</a:t>
            </a:r>
          </a:p>
          <a:p>
            <a:pPr lvl="0"/>
            <a:r>
              <a:rPr lang="en-US" dirty="0"/>
              <a:t>Recognizes revenue using the gross profit percentage each time the buyer makes a payment to the seller.</a:t>
            </a:r>
          </a:p>
          <a:p>
            <a:pPr marL="0" indent="0">
              <a:buNone/>
            </a:pPr>
            <a:endParaRPr lang="en-US" dirty="0"/>
          </a:p>
          <a:p>
            <a:pPr marL="0" indent="0">
              <a:buNone/>
            </a:pPr>
            <a:r>
              <a:rPr lang="en-US" dirty="0"/>
              <a:t>Multi-year magazine subscriptions</a:t>
            </a:r>
          </a:p>
          <a:p>
            <a:pPr lvl="0"/>
            <a:r>
              <a:rPr lang="en-US" dirty="0"/>
              <a:t>These are typically paid for in advance, and revenue is recognized as the service is performed.</a:t>
            </a:r>
          </a:p>
          <a:p>
            <a:pPr marL="0" indent="0">
              <a:buNone/>
            </a:pPr>
            <a:endParaRPr lang="en-US" dirty="0"/>
          </a:p>
          <a:p>
            <a:pPr marL="0" indent="0">
              <a:buNone/>
            </a:pPr>
            <a:r>
              <a:rPr lang="en-US" dirty="0"/>
              <a:t>A combined equipment sale with an accompanying service contract </a:t>
            </a:r>
          </a:p>
          <a:p>
            <a:pPr lvl="0"/>
            <a:r>
              <a:rPr lang="en-US" dirty="0"/>
              <a:t>The sale portion of the contract is recognized immediately, but the revenue allocated to the service portion is recognized over the service period.</a:t>
            </a:r>
          </a:p>
          <a:p>
            <a:pPr marL="0" indent="0">
              <a:buNone/>
            </a:pPr>
            <a:endParaRPr lang="en-US" dirty="0"/>
          </a:p>
        </p:txBody>
      </p:sp>
    </p:spTree>
    <p:extLst>
      <p:ext uri="{BB962C8B-B14F-4D97-AF65-F5344CB8AC3E}">
        <p14:creationId xmlns:p14="http://schemas.microsoft.com/office/powerpoint/2010/main" val="3609940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1978"/>
          </a:xfrm>
        </p:spPr>
        <p:txBody>
          <a:bodyPr>
            <a:normAutofit fontScale="90000"/>
          </a:bodyPr>
          <a:lstStyle/>
          <a:p>
            <a:r>
              <a:rPr lang="en-US" dirty="0"/>
              <a:t>Module 9.6 Explain How Notes Receivable and Accounts Receivable </a:t>
            </a:r>
            <a:br>
              <a:rPr lang="en-US" dirty="0"/>
            </a:br>
            <a:r>
              <a:rPr lang="en-US" dirty="0"/>
              <a:t>Differ</a:t>
            </a:r>
          </a:p>
        </p:txBody>
      </p:sp>
      <p:sp>
        <p:nvSpPr>
          <p:cNvPr id="6" name="Content Placeholder 5"/>
          <p:cNvSpPr>
            <a:spLocks noGrp="1"/>
          </p:cNvSpPr>
          <p:nvPr>
            <p:ph idx="1"/>
          </p:nvPr>
        </p:nvSpPr>
        <p:spPr>
          <a:xfrm>
            <a:off x="838200" y="1091820"/>
            <a:ext cx="10515600" cy="4162567"/>
          </a:xfrm>
        </p:spPr>
        <p:txBody>
          <a:bodyPr>
            <a:normAutofit fontScale="92500" lnSpcReduction="10000"/>
          </a:bodyPr>
          <a:lstStyle/>
          <a:p>
            <a:pPr marL="0" indent="0">
              <a:buNone/>
            </a:pPr>
            <a:r>
              <a:rPr lang="en-US" dirty="0"/>
              <a:t>Notes receivable has several defining characteristics:</a:t>
            </a:r>
          </a:p>
          <a:p>
            <a:pPr lvl="0"/>
            <a:r>
              <a:rPr lang="en-US" b="1" dirty="0"/>
              <a:t>Principal</a:t>
            </a:r>
            <a:r>
              <a:rPr lang="en-US" dirty="0"/>
              <a:t> of a note is the initial loan amount, not including interest.</a:t>
            </a:r>
          </a:p>
          <a:p>
            <a:pPr lvl="0"/>
            <a:r>
              <a:rPr lang="en-US" b="1" dirty="0"/>
              <a:t>Issue date </a:t>
            </a:r>
            <a:r>
              <a:rPr lang="en-US" dirty="0"/>
              <a:t>is the date on which the security agreement is initially established.</a:t>
            </a:r>
          </a:p>
          <a:p>
            <a:pPr lvl="0"/>
            <a:r>
              <a:rPr lang="en-US" b="1" dirty="0"/>
              <a:t>Maturity date</a:t>
            </a:r>
            <a:r>
              <a:rPr lang="en-US" dirty="0"/>
              <a:t> is the date at which the principal and interest become due and payable.</a:t>
            </a:r>
          </a:p>
          <a:p>
            <a:pPr lvl="1"/>
            <a:r>
              <a:rPr lang="en-US" dirty="0"/>
              <a:t>The maturity date is established in the initial note contract.</a:t>
            </a:r>
          </a:p>
          <a:p>
            <a:pPr lvl="0"/>
            <a:r>
              <a:rPr lang="en-US" b="1" dirty="0"/>
              <a:t>Interest</a:t>
            </a:r>
            <a:r>
              <a:rPr lang="en-US" dirty="0"/>
              <a:t> is a monetary incentive to the lender that justifies loan risk.</a:t>
            </a:r>
          </a:p>
          <a:p>
            <a:pPr lvl="0"/>
            <a:r>
              <a:rPr lang="en-US" b="1" dirty="0"/>
              <a:t>Interest rate</a:t>
            </a:r>
            <a:r>
              <a:rPr lang="en-US" dirty="0"/>
              <a:t> is the part of a loan charged to the borrower, expressed as an annual percentage of the outstanding loan amount.</a:t>
            </a:r>
          </a:p>
          <a:p>
            <a:pPr marL="0" indent="0">
              <a:buNone/>
            </a:pPr>
            <a:endParaRPr lang="en-US" dirty="0"/>
          </a:p>
        </p:txBody>
      </p:sp>
      <p:sp>
        <p:nvSpPr>
          <p:cNvPr id="5" name="Rectangle 4">
            <a:extLst>
              <a:ext uri="{FF2B5EF4-FFF2-40B4-BE49-F238E27FC236}">
                <a16:creationId xmlns:a16="http://schemas.microsoft.com/office/drawing/2014/main" id="{9C814B6F-3CA5-47B6-9B84-9B06453746F9}"/>
              </a:ext>
            </a:extLst>
          </p:cNvPr>
          <p:cNvSpPr/>
          <p:nvPr/>
        </p:nvSpPr>
        <p:spPr>
          <a:xfrm>
            <a:off x="838200" y="1627162"/>
            <a:ext cx="9772559" cy="400110"/>
          </a:xfrm>
          <a:prstGeom prst="rect">
            <a:avLst/>
          </a:prstGeom>
        </p:spPr>
        <p:txBody>
          <a:bodyPr wrap="square">
            <a:spAutoFit/>
          </a:bodyPr>
          <a:lstStyle/>
          <a:p>
            <a:endParaRPr lang="en-US" sz="2000" dirty="0"/>
          </a:p>
        </p:txBody>
      </p:sp>
    </p:spTree>
    <p:extLst>
      <p:ext uri="{BB962C8B-B14F-4D97-AF65-F5344CB8AC3E}">
        <p14:creationId xmlns:p14="http://schemas.microsoft.com/office/powerpoint/2010/main" val="1116023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5964"/>
            <a:ext cx="10515600" cy="4148299"/>
          </a:xfrm>
        </p:spPr>
        <p:txBody>
          <a:bodyPr>
            <a:normAutofit/>
          </a:bodyPr>
          <a:lstStyle/>
          <a:p>
            <a:pPr marL="0" indent="0" algn="ctr">
              <a:buNone/>
            </a:pPr>
            <a:endParaRPr lang="en-US" sz="2000" b="1" dirty="0"/>
          </a:p>
          <a:p>
            <a:pPr marL="0" indent="0" algn="ctr">
              <a:buNone/>
            </a:pPr>
            <a:r>
              <a:rPr lang="en-US" sz="2000" b="1" dirty="0"/>
              <a:t>Key Feature Comparison of Accounts Receivable and Notes Receivable</a:t>
            </a:r>
          </a:p>
          <a:p>
            <a:pPr marL="0" indent="0">
              <a:buNone/>
            </a:pPr>
            <a:endParaRPr lang="en-US" sz="20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sz="1600" dirty="0"/>
              <a:t>Table 9.2</a:t>
            </a:r>
          </a:p>
          <a:p>
            <a:pPr marL="0" indent="0">
              <a:buNone/>
            </a:pP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1229017602"/>
              </p:ext>
            </p:extLst>
          </p:nvPr>
        </p:nvGraphicFramePr>
        <p:xfrm>
          <a:off x="982638" y="1763675"/>
          <a:ext cx="10003810" cy="1992189"/>
        </p:xfrm>
        <a:graphic>
          <a:graphicData uri="http://schemas.openxmlformats.org/drawingml/2006/table">
            <a:tbl>
              <a:tblPr firstRow="1" bandRow="1">
                <a:tableStyleId>{5940675A-B579-460E-94D1-54222C63F5DA}</a:tableStyleId>
              </a:tblPr>
              <a:tblGrid>
                <a:gridCol w="5001905">
                  <a:extLst>
                    <a:ext uri="{9D8B030D-6E8A-4147-A177-3AD203B41FA5}">
                      <a16:colId xmlns:a16="http://schemas.microsoft.com/office/drawing/2014/main" val="20000"/>
                    </a:ext>
                  </a:extLst>
                </a:gridCol>
                <a:gridCol w="5001905">
                  <a:extLst>
                    <a:ext uri="{9D8B030D-6E8A-4147-A177-3AD203B41FA5}">
                      <a16:colId xmlns:a16="http://schemas.microsoft.com/office/drawing/2014/main" val="20001"/>
                    </a:ext>
                  </a:extLst>
                </a:gridCol>
              </a:tblGrid>
              <a:tr h="529149">
                <a:tc>
                  <a:txBody>
                    <a:bodyPr/>
                    <a:lstStyle/>
                    <a:p>
                      <a:pPr algn="ctr"/>
                      <a:r>
                        <a:rPr lang="en-US" b="1" dirty="0"/>
                        <a:t>Accounts Receivable</a:t>
                      </a:r>
                    </a:p>
                  </a:txBody>
                  <a:tcPr/>
                </a:tc>
                <a:tc>
                  <a:txBody>
                    <a:bodyPr/>
                    <a:lstStyle/>
                    <a:p>
                      <a:pPr algn="ctr"/>
                      <a:r>
                        <a:rPr lang="en-US" b="1" dirty="0"/>
                        <a:t>Notes</a:t>
                      </a:r>
                      <a:r>
                        <a:rPr lang="en-US" b="1" baseline="0" dirty="0"/>
                        <a:t> Receivable</a:t>
                      </a:r>
                      <a:endParaRPr lang="en-US" b="1" dirty="0"/>
                    </a:p>
                  </a:txBody>
                  <a:tcPr/>
                </a:tc>
                <a:extLst>
                  <a:ext uri="{0D108BD9-81ED-4DB2-BD59-A6C34878D82A}">
                    <a16:rowId xmlns:a16="http://schemas.microsoft.com/office/drawing/2014/main" val="10000"/>
                  </a:ext>
                </a:extLst>
              </a:tr>
              <a:tr h="861125">
                <a:tc>
                  <a:txBody>
                    <a:bodyPr/>
                    <a:lstStyle/>
                    <a:p>
                      <a:pPr marL="285750" indent="-285750">
                        <a:buFont typeface="Arial" panose="020B0604020202020204" pitchFamily="34" charset="0"/>
                        <a:buChar char="•"/>
                      </a:pPr>
                      <a:r>
                        <a:rPr lang="en-US" sz="1800" b="0" i="0" u="none" strike="noStrike" kern="1200" baseline="0" dirty="0">
                          <a:solidFill>
                            <a:schemeClr val="tx1"/>
                          </a:solidFill>
                          <a:latin typeface="+mn-lt"/>
                          <a:ea typeface="+mn-ea"/>
                          <a:cs typeface="+mn-cs"/>
                        </a:rPr>
                        <a:t>An informal agreement between customer and company</a:t>
                      </a:r>
                    </a:p>
                    <a:p>
                      <a:pPr marL="285750" indent="-285750">
                        <a:buFont typeface="Arial" panose="020B0604020202020204" pitchFamily="34" charset="0"/>
                        <a:buChar char="•"/>
                      </a:pPr>
                      <a:r>
                        <a:rPr lang="en-US" sz="1800" b="0" i="0" u="none" strike="noStrike" kern="1200" baseline="0" dirty="0">
                          <a:solidFill>
                            <a:schemeClr val="tx1"/>
                          </a:solidFill>
                          <a:latin typeface="+mn-lt"/>
                          <a:ea typeface="+mn-ea"/>
                          <a:cs typeface="+mn-cs"/>
                        </a:rPr>
                        <a:t>Receivable in less than one year or within a company’s operating cycle</a:t>
                      </a:r>
                    </a:p>
                    <a:p>
                      <a:pPr marL="285750" indent="-285750">
                        <a:buFont typeface="Arial" panose="020B0604020202020204" pitchFamily="34" charset="0"/>
                        <a:buChar char="•"/>
                      </a:pPr>
                      <a:r>
                        <a:rPr lang="en-US" sz="1800" b="0" i="0" u="none" strike="noStrike" kern="1200" baseline="0" dirty="0">
                          <a:solidFill>
                            <a:schemeClr val="tx1"/>
                          </a:solidFill>
                          <a:latin typeface="+mn-lt"/>
                          <a:ea typeface="+mn-ea"/>
                          <a:cs typeface="+mn-cs"/>
                        </a:rPr>
                        <a:t>Does not include interest</a:t>
                      </a:r>
                      <a:endParaRPr lang="en-US" dirty="0"/>
                    </a:p>
                  </a:txBody>
                  <a:tcPr/>
                </a:tc>
                <a:tc>
                  <a:txBody>
                    <a:bodyPr/>
                    <a:lstStyle/>
                    <a:p>
                      <a:pPr marL="285750" indent="-285750">
                        <a:buFont typeface="Arial" panose="020B0604020202020204" pitchFamily="34" charset="0"/>
                        <a:buChar char="•"/>
                      </a:pPr>
                      <a:r>
                        <a:rPr lang="en-US" sz="1800" b="0" i="0" u="none" strike="noStrike" kern="1200" baseline="0" dirty="0">
                          <a:solidFill>
                            <a:schemeClr val="tx1"/>
                          </a:solidFill>
                          <a:latin typeface="+mn-lt"/>
                          <a:ea typeface="+mn-ea"/>
                          <a:cs typeface="+mn-cs"/>
                        </a:rPr>
                        <a:t>A legal contract with established payment terms</a:t>
                      </a:r>
                    </a:p>
                    <a:p>
                      <a:pPr marL="285750" indent="-285750">
                        <a:buFont typeface="Arial" panose="020B0604020202020204" pitchFamily="34" charset="0"/>
                        <a:buChar char="•"/>
                      </a:pPr>
                      <a:r>
                        <a:rPr lang="en-US" sz="1800" b="0" i="0" u="none" strike="noStrike" kern="1200" baseline="0" dirty="0">
                          <a:solidFill>
                            <a:schemeClr val="tx1"/>
                          </a:solidFill>
                          <a:latin typeface="+mn-lt"/>
                          <a:ea typeface="+mn-ea"/>
                          <a:cs typeface="+mn-cs"/>
                        </a:rPr>
                        <a:t>Receivable beyond one year and outside of a company’s operating cycle</a:t>
                      </a:r>
                    </a:p>
                    <a:p>
                      <a:pPr marL="285750" indent="-285750">
                        <a:buFont typeface="Arial" panose="020B0604020202020204" pitchFamily="34" charset="0"/>
                        <a:buChar char="•"/>
                      </a:pPr>
                      <a:r>
                        <a:rPr lang="en-US" sz="1800" b="0" i="0" u="none" strike="noStrike" kern="1200" baseline="0" dirty="0">
                          <a:solidFill>
                            <a:schemeClr val="tx1"/>
                          </a:solidFill>
                          <a:latin typeface="+mn-lt"/>
                          <a:ea typeface="+mn-ea"/>
                          <a:cs typeface="+mn-cs"/>
                        </a:rPr>
                        <a:t>Includes interest</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34300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a:spLocks noGrp="1"/>
          </p:cNvSpPr>
          <p:nvPr>
            <p:ph idx="1"/>
          </p:nvPr>
        </p:nvSpPr>
        <p:spPr>
          <a:xfrm>
            <a:off x="838200" y="955964"/>
            <a:ext cx="10515600" cy="5400233"/>
          </a:xfrm>
        </p:spPr>
        <p:txBody>
          <a:bodyPr/>
          <a:lstStyle/>
          <a:p>
            <a:pPr marL="0" indent="0">
              <a:buNone/>
            </a:pPr>
            <a:r>
              <a:rPr lang="en-US" sz="2400" dirty="0"/>
              <a:t>A customer of BWW purchases a canoe for $300, using a Visa credit card. The cost to BWW for the canoe is $150. Visa charges BWW a service fee equal to 5% of the sales price. At the time of sale, the following journal entries are recorded.</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When Visa pays the amount owed to BWW, the following entry occurs in BWW’s records.</a:t>
            </a:r>
          </a:p>
          <a:p>
            <a:pPr marL="0" indent="0">
              <a:buNone/>
            </a:pPr>
            <a:endParaRPr lang="en-US" dirty="0"/>
          </a:p>
          <a:p>
            <a:pPr marL="0" indent="0">
              <a:buNone/>
            </a:pPr>
            <a:endParaRPr lang="en-US" dirty="0"/>
          </a:p>
        </p:txBody>
      </p:sp>
      <p:pic>
        <p:nvPicPr>
          <p:cNvPr id="5122" name="Picture 2" descr="Journal entry: Debit Accounts Receivable: VISA 285, debit Credit Card Expense 15, credit Sales Revenue 300. Explanation: “To record the sale of one canoe, VISA credit fee 5 percent.” Debit Cost of Goods Sold 150, credit Merchandise Inventory 150. Explanation: “To record the cost of s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3258" y="2102744"/>
            <a:ext cx="8012717" cy="215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Journal entry: Debit Cash 285, credit Accounts Receivable: VISA 285. Explanation: “To record payment in full, less credit card fee.”">
            <a:extLst>
              <a:ext uri="{FF2B5EF4-FFF2-40B4-BE49-F238E27FC236}">
                <a16:creationId xmlns:a16="http://schemas.microsoft.com/office/drawing/2014/main" id="{393C3D75-F6E4-45E0-8A83-7646F0C528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3258" y="5038211"/>
            <a:ext cx="8012717" cy="133224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normAutofit fontScale="90000"/>
          </a:bodyPr>
          <a:lstStyle/>
          <a:p>
            <a:r>
              <a:rPr lang="en-US" dirty="0"/>
              <a:t>Credit Card Sales</a:t>
            </a:r>
          </a:p>
        </p:txBody>
      </p:sp>
    </p:spTree>
    <p:extLst>
      <p:ext uri="{BB962C8B-B14F-4D97-AF65-F5344CB8AC3E}">
        <p14:creationId xmlns:p14="http://schemas.microsoft.com/office/powerpoint/2010/main" val="17474116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pPr marL="0" indent="0">
              <a:buNone/>
            </a:pPr>
            <a:r>
              <a:rPr lang="en-US" dirty="0"/>
              <a:t>A customer buys goods from Acme Co. for $2,000  and signs a note to repay the amount in 24 months, at 10%.</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Suppose, instead, that the customer borrowed cash of $2,000 and signs a note to repay the amount in 24 months, at 10%.</a:t>
            </a:r>
          </a:p>
          <a:p>
            <a:pPr marL="0" indent="0">
              <a:buNone/>
            </a:pPr>
            <a:endParaRPr lang="en-US" dirty="0"/>
          </a:p>
        </p:txBody>
      </p:sp>
      <p:sp>
        <p:nvSpPr>
          <p:cNvPr id="10" name="Content Placeholder 9"/>
          <p:cNvSpPr>
            <a:spLocks noGrp="1"/>
          </p:cNvSpPr>
          <p:nvPr>
            <p:ph idx="13"/>
          </p:nvPr>
        </p:nvSpPr>
        <p:spPr>
          <a:xfrm>
            <a:off x="359339" y="6264321"/>
            <a:ext cx="1652071" cy="322375"/>
          </a:xfrm>
        </p:spPr>
        <p:txBody>
          <a:bodyPr>
            <a:normAutofit/>
          </a:bodyPr>
          <a:lstStyle/>
          <a:p>
            <a:r>
              <a:rPr lang="en-US" sz="1400" dirty="0"/>
              <a:t>Modified for PPT.</a:t>
            </a:r>
          </a:p>
        </p:txBody>
      </p:sp>
      <p:pic>
        <p:nvPicPr>
          <p:cNvPr id="3074" name="Picture 2" descr="Journal Entry:  January 1, 2018 debit Notes Receivable 2,000, credit Sales Revenue 2,000.  Explanation: “To record sale in exchange for notes receivable.” Journal Entry: January 1, 2018 debit Notes Receivable 2,000, credit Cash 2,000. Explanation: “To record sale in exchange for notes receiv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0713" y="1798898"/>
            <a:ext cx="8204194" cy="147656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Journal Entry:  January 1, 2018 debit Notes Receivable 2,000, credit Sales Revenue 2,000.  Explanation: “To record sale in exchange for notes receivable.” Journal Entry: January 1, 2018 debit Notes Receivable 2,000, credit Cash 2,000. Explanation: “To record sale in exchange for a cash lo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6667" y="4570365"/>
            <a:ext cx="8202186" cy="168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3039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838200" y="955964"/>
            <a:ext cx="10515600" cy="4102628"/>
          </a:xfrm>
        </p:spPr>
        <p:txBody>
          <a:bodyPr>
            <a:normAutofit fontScale="92500" lnSpcReduction="20000"/>
          </a:bodyPr>
          <a:lstStyle/>
          <a:p>
            <a:pPr marL="0" indent="0">
              <a:buNone/>
            </a:pPr>
            <a:r>
              <a:rPr lang="en-US" dirty="0"/>
              <a:t>Each period the company needs to record an entry for accumulated interest during the period.</a:t>
            </a:r>
          </a:p>
          <a:p>
            <a:pPr marL="0" indent="0">
              <a:buNone/>
            </a:pPr>
            <a:endParaRPr lang="en-US" dirty="0"/>
          </a:p>
          <a:p>
            <a:pPr marL="0" indent="0">
              <a:buNone/>
            </a:pPr>
            <a:r>
              <a:rPr lang="en-US" dirty="0"/>
              <a:t> </a:t>
            </a:r>
          </a:p>
          <a:p>
            <a:pPr marL="0" indent="0">
              <a:buNone/>
            </a:pPr>
            <a:endParaRPr lang="en-US" dirty="0"/>
          </a:p>
          <a:p>
            <a:pPr marL="0" indent="0">
              <a:buNone/>
            </a:pPr>
            <a:endParaRPr lang="en-US" dirty="0"/>
          </a:p>
          <a:p>
            <a:pPr marL="0" indent="0" algn="ctr">
              <a:buNone/>
            </a:pPr>
            <a:r>
              <a:rPr lang="en-US" dirty="0"/>
              <a:t>10% × $2,000 × (12/12) = $200</a:t>
            </a:r>
          </a:p>
          <a:p>
            <a:r>
              <a:rPr lang="en-US" dirty="0"/>
              <a:t>Another common way to express interest is Principle × Rate × Time</a:t>
            </a:r>
          </a:p>
          <a:p>
            <a:pPr marL="0" indent="0" algn="ctr">
              <a:buNone/>
            </a:pPr>
            <a:r>
              <a:rPr lang="en-US" dirty="0"/>
              <a:t>$2,000 × 10% × 12/12</a:t>
            </a:r>
          </a:p>
          <a:p>
            <a:r>
              <a:rPr lang="en-US" dirty="0"/>
              <a:t>The $200 is recognized in Interest Revenue and Interest Receivable.</a:t>
            </a:r>
          </a:p>
          <a:p>
            <a:pPr marL="0" indent="0">
              <a:buNone/>
            </a:pPr>
            <a:endParaRPr lang="en-US" dirty="0"/>
          </a:p>
        </p:txBody>
      </p:sp>
      <p:pic>
        <p:nvPicPr>
          <p:cNvPr id="46082" name="Picture 2" descr="Formula: Interest equals Annual interest rate times loan principle times part of year where Part of year equals Number of accrued interest months divided by12 month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633" y="1715315"/>
            <a:ext cx="6402969" cy="13364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Journal entry: December 31, 2018 debit Interest Receivable 200, credit Interest Revenue 200. Explanation: “To record interest accumulated after first 12 months.”">
            <a:extLst>
              <a:ext uri="{FF2B5EF4-FFF2-40B4-BE49-F238E27FC236}">
                <a16:creationId xmlns:a16="http://schemas.microsoft.com/office/drawing/2014/main" id="{35BF83FC-CBFA-481A-A105-4E08CFBFB5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2430" y="4922114"/>
            <a:ext cx="8087133" cy="1344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0929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a:spLocks noGrp="1"/>
          </p:cNvSpPr>
          <p:nvPr>
            <p:ph idx="1"/>
          </p:nvPr>
        </p:nvSpPr>
        <p:spPr>
          <a:xfrm>
            <a:off x="838200" y="955964"/>
            <a:ext cx="10515600" cy="3796145"/>
          </a:xfrm>
        </p:spPr>
        <p:txBody>
          <a:bodyPr>
            <a:normAutofit fontScale="92500"/>
          </a:bodyPr>
          <a:lstStyle/>
          <a:p>
            <a:pPr marL="0" indent="0">
              <a:buNone/>
            </a:pPr>
            <a:r>
              <a:rPr lang="en-US" dirty="0"/>
              <a:t>On the due date, the company would record the receipt of the cash for both the principle, and the interest and the interest revenue for the current year.</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Theses entries could be combined into one entry.</a:t>
            </a:r>
          </a:p>
          <a:p>
            <a:pPr marL="0" indent="0">
              <a:buNone/>
            </a:pPr>
            <a:endParaRPr lang="en-US" dirty="0"/>
          </a:p>
        </p:txBody>
      </p:sp>
      <p:pic>
        <p:nvPicPr>
          <p:cNvPr id="48130" name="Picture 2" descr="Journal entries: December 31, 2019 debit Cash 2,000, credit Notes Receivable 2,000. Explanation: “To record collection of note principle.” December 31, 2019 debit Cash 400, credit Interest Receivable 200, credit Interest Revenue 200. Explanation: “To record interest collection after 24-month te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525" y="1911829"/>
            <a:ext cx="7482827" cy="20222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Journal entry: December 31, 2019 debit Cash 2,400, credit Notes Receivable 2,000, credit Interest Receivable 200, credit Interest Revenue 200. Explanation: “To record collection of principle and accumulated interest.”">
            <a:extLst>
              <a:ext uri="{FF2B5EF4-FFF2-40B4-BE49-F238E27FC236}">
                <a16:creationId xmlns:a16="http://schemas.microsoft.com/office/drawing/2014/main" id="{6116FFD8-5CFA-40F3-A15F-61DBBDA148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0548" y="4752109"/>
            <a:ext cx="7694782" cy="1641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5412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a:solidFill>
                  <a:srgbClr val="555555"/>
                </a:solidFill>
                <a:latin typeface="Helvetica Neue"/>
              </a:rPr>
              <a:t>I</a:t>
            </a:r>
            <a:r>
              <a:rPr lang="en-US" dirty="0">
                <a:solidFill>
                  <a:srgbClr val="555555"/>
                </a:solidFill>
              </a:rPr>
              <a:t>f the customer does not pay within the specified contract length, the note is considered a dishonored note. A lender will still pursue collection of the note but will not maintain a long-term receivable on its books. Instead, the lender will convert the notes receivable and interest due into an account receivable.</a:t>
            </a:r>
            <a:endParaRPr lang="en-US" dirty="0"/>
          </a:p>
          <a:p>
            <a:pPr marL="0" indent="0">
              <a:buNone/>
            </a:pPr>
            <a:endParaRPr lang="en-US" dirty="0"/>
          </a:p>
        </p:txBody>
      </p:sp>
      <p:pic>
        <p:nvPicPr>
          <p:cNvPr id="51202" name="Picture 2" descr="Journal entry: December 31, 2018 debit Accounts Receivable 2,200, credit Notes Receivable 2,000, credit Interest Revenue 200. Explanation: “To record conversion of note to 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518" y="3185246"/>
            <a:ext cx="8244207" cy="156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3742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Exercise</a:t>
            </a:r>
          </a:p>
        </p:txBody>
      </p:sp>
      <p:sp>
        <p:nvSpPr>
          <p:cNvPr id="3" name="Content Placeholder 2"/>
          <p:cNvSpPr>
            <a:spLocks noGrp="1"/>
          </p:cNvSpPr>
          <p:nvPr>
            <p:ph idx="1"/>
          </p:nvPr>
        </p:nvSpPr>
        <p:spPr>
          <a:xfrm>
            <a:off x="838200" y="955964"/>
            <a:ext cx="10515600" cy="4365336"/>
          </a:xfrm>
        </p:spPr>
        <p:txBody>
          <a:bodyPr>
            <a:normAutofit/>
          </a:bodyPr>
          <a:lstStyle/>
          <a:p>
            <a:pPr marL="0" lvl="0" indent="0">
              <a:buNone/>
            </a:pPr>
            <a:r>
              <a:rPr lang="en-US" dirty="0"/>
              <a:t>EA5. Millennium Associates records bad debt using the allowance, income statement method. They recorded $299,420 in accounts receivable for the year, and $773,270 in credit sales. The uncollectible percentage is 3.2%. On February 5, Millennium Associates identifies one uncollectible account from Molar Corp in the amount of $1,330. On April 15, Molar Corp unexpectedly pays its account in full. Record journal entries for the following.</a:t>
            </a:r>
          </a:p>
          <a:p>
            <a:pPr marL="514350" lvl="0" indent="-514350">
              <a:buFont typeface="+mj-lt"/>
              <a:buAutoNum type="alphaUcPeriod"/>
            </a:pPr>
            <a:r>
              <a:rPr lang="en-US" dirty="0"/>
              <a:t>Year-end adjusting entry for 2017 bad debt</a:t>
            </a:r>
          </a:p>
          <a:p>
            <a:pPr marL="514350" lvl="0" indent="-514350">
              <a:buFont typeface="+mj-lt"/>
              <a:buAutoNum type="alphaUcPeriod"/>
            </a:pPr>
            <a:r>
              <a:rPr lang="en-US" dirty="0"/>
              <a:t> February 5, 2018 identification entry</a:t>
            </a:r>
          </a:p>
          <a:p>
            <a:pPr marL="514350" lvl="0" indent="-514350">
              <a:buFont typeface="+mj-lt"/>
              <a:buAutoNum type="alphaUcPeriod"/>
            </a:pPr>
            <a:r>
              <a:rPr lang="en-US" dirty="0"/>
              <a:t>Entry for payment on April 15, 2018</a:t>
            </a:r>
          </a:p>
          <a:p>
            <a:pPr marL="0" indent="0">
              <a:buNone/>
            </a:pPr>
            <a:endParaRPr lang="en-US" dirty="0"/>
          </a:p>
        </p:txBody>
      </p:sp>
    </p:spTree>
    <p:extLst>
      <p:ext uri="{BB962C8B-B14F-4D97-AF65-F5344CB8AC3E}">
        <p14:creationId xmlns:p14="http://schemas.microsoft.com/office/powerpoint/2010/main" val="407587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t>This may occur if a customer has missed payments and the company extends the due date but adds interest.</a:t>
            </a:r>
          </a:p>
          <a:p>
            <a:pPr marL="0" indent="0">
              <a:buNone/>
            </a:pPr>
            <a:r>
              <a:rPr lang="en-US" dirty="0"/>
              <a:t>For example, a company may have an outstanding account receivable in the amount of $1,000. The customer negotiates with the company on June 1 for a six-month note maturity date, 12% annual interest rate, and $250 cash up front.</a:t>
            </a:r>
          </a:p>
          <a:p>
            <a:pPr marL="0" indent="0">
              <a:buNone/>
            </a:pPr>
            <a:endParaRPr lang="en-US" dirty="0"/>
          </a:p>
        </p:txBody>
      </p:sp>
      <p:pic>
        <p:nvPicPr>
          <p:cNvPr id="53250" name="Picture 2" descr="Journal entry: June 1 debit Cash 250, debit Notes Receivable 750, credit Accounts Receivable 1,000. Explanation: “To record conversion of AR to N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1191" y="3762162"/>
            <a:ext cx="8713195" cy="1655997"/>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r>
              <a:rPr lang="en-US" dirty="0"/>
              <a:t>Converting an Account Receivable to a Note Receivable</a:t>
            </a:r>
          </a:p>
        </p:txBody>
      </p:sp>
    </p:spTree>
    <p:extLst>
      <p:ext uri="{BB962C8B-B14F-4D97-AF65-F5344CB8AC3E}">
        <p14:creationId xmlns:p14="http://schemas.microsoft.com/office/powerpoint/2010/main" val="21345270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8200" y="955965"/>
            <a:ext cx="10515600" cy="3331066"/>
          </a:xfrm>
        </p:spPr>
        <p:txBody>
          <a:bodyPr>
            <a:normAutofit fontScale="92500" lnSpcReduction="20000"/>
          </a:bodyPr>
          <a:lstStyle/>
          <a:p>
            <a:pPr marL="0" indent="0">
              <a:buNone/>
            </a:pPr>
            <a:r>
              <a:rPr lang="en-US" dirty="0"/>
              <a:t>A company may consider selling a receivable to a collection agency.</a:t>
            </a:r>
          </a:p>
          <a:p>
            <a:pPr lvl="0"/>
            <a:r>
              <a:rPr lang="en-US" dirty="0"/>
              <a:t>The collection agency pays the company a fraction of the note’s value.</a:t>
            </a:r>
          </a:p>
          <a:p>
            <a:pPr lvl="0"/>
            <a:r>
              <a:rPr lang="en-US" dirty="0"/>
              <a:t>The company would write off any difference as a factoring (third-party debt collection) expense.</a:t>
            </a:r>
          </a:p>
          <a:p>
            <a:pPr lvl="0"/>
            <a:endParaRPr lang="en-US" dirty="0"/>
          </a:p>
          <a:p>
            <a:pPr marL="0" indent="0">
              <a:buNone/>
            </a:pPr>
            <a:r>
              <a:rPr lang="en-US" dirty="0"/>
              <a:t>Let’s say that our example company turned over the $2,200 accounts receivable to a collection agency on March 5, 2019 and received only $500 for its value. The difference between $2,200 and $500 of $1,700 is the factoring expense.</a:t>
            </a:r>
          </a:p>
          <a:p>
            <a:pPr marL="0" indent="0">
              <a:buNone/>
            </a:pPr>
            <a:endParaRPr lang="en-US" dirty="0"/>
          </a:p>
        </p:txBody>
      </p:sp>
      <p:pic>
        <p:nvPicPr>
          <p:cNvPr id="52226" name="Picture 2" descr="Journal entry: March 5, 2019 debit Cash 500, debit Factoring Expense 1,700, credit Accounts Receivable 2,200. Explanation: “To record sale of AR to third-party fa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510" y="4287029"/>
            <a:ext cx="8849039" cy="168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3076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Think It Through: Dishonored Note</a:t>
            </a:r>
          </a:p>
        </p:txBody>
      </p:sp>
      <p:sp>
        <p:nvSpPr>
          <p:cNvPr id="3" name="Content Placeholder 2"/>
          <p:cNvSpPr>
            <a:spLocks noGrp="1"/>
          </p:cNvSpPr>
          <p:nvPr>
            <p:ph idx="1"/>
          </p:nvPr>
        </p:nvSpPr>
        <p:spPr>
          <a:xfrm>
            <a:off x="838200" y="955964"/>
            <a:ext cx="10515600" cy="4759036"/>
          </a:xfrm>
        </p:spPr>
        <p:txBody>
          <a:bodyPr>
            <a:normAutofit/>
          </a:bodyPr>
          <a:lstStyle/>
          <a:p>
            <a:pPr marL="0" indent="0">
              <a:buNone/>
            </a:pPr>
            <a:r>
              <a:rPr lang="en-US" dirty="0"/>
              <a:t>You are the owner of a retail health food store and have several large companies with whom you do business. Many competitors in your industry are vying for your customers’ business. For each sale, you issue a notes receivable to the company, with an interest rate of 10% and a maturity date 18 months after the issue date. Each note has a minimum principal amount of $500,000.</a:t>
            </a:r>
          </a:p>
          <a:p>
            <a:pPr marL="0" indent="0">
              <a:buNone/>
            </a:pPr>
            <a:r>
              <a:rPr lang="en-US" dirty="0"/>
              <a:t>Let’s say one of these companies is unable to pay in the established timeframe and dishonors the note. What would you do? How does this dishonored note affect your company both financially and nonfinancially? If your customer wanted to renegotiate the terms of the agreement, would you agree? If so, what would be the terms?</a:t>
            </a:r>
          </a:p>
          <a:p>
            <a:pPr marL="0" indent="0">
              <a:buNone/>
            </a:pPr>
            <a:endParaRPr lang="en-US" dirty="0"/>
          </a:p>
        </p:txBody>
      </p:sp>
    </p:spTree>
    <p:extLst>
      <p:ext uri="{BB962C8B-B14F-4D97-AF65-F5344CB8AC3E}">
        <p14:creationId xmlns:p14="http://schemas.microsoft.com/office/powerpoint/2010/main" val="636144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9274"/>
          </a:xfrm>
        </p:spPr>
        <p:txBody>
          <a:bodyPr>
            <a:normAutofit fontScale="90000"/>
          </a:bodyPr>
          <a:lstStyle/>
          <a:p>
            <a:r>
              <a:rPr lang="en-US" dirty="0"/>
              <a:t>Module 9.7 Appendix: Comprehensive Example of Bad Debt </a:t>
            </a:r>
            <a:br>
              <a:rPr lang="en-US" dirty="0"/>
            </a:br>
            <a:r>
              <a:rPr lang="en-US" dirty="0"/>
              <a:t>Estimation</a:t>
            </a:r>
          </a:p>
        </p:txBody>
      </p:sp>
      <p:sp>
        <p:nvSpPr>
          <p:cNvPr id="6" name="Content Placeholder 5"/>
          <p:cNvSpPr>
            <a:spLocks noGrp="1"/>
          </p:cNvSpPr>
          <p:nvPr>
            <p:ph idx="1"/>
          </p:nvPr>
        </p:nvSpPr>
        <p:spPr>
          <a:xfrm>
            <a:off x="838200" y="1091820"/>
            <a:ext cx="10515600" cy="4503761"/>
          </a:xfrm>
        </p:spPr>
        <p:txBody>
          <a:bodyPr>
            <a:normAutofit fontScale="85000" lnSpcReduction="20000"/>
          </a:bodyPr>
          <a:lstStyle/>
          <a:p>
            <a:pPr marL="0" indent="0">
              <a:buNone/>
            </a:pPr>
            <a:r>
              <a:rPr lang="en-US" dirty="0"/>
              <a:t>Furniture Direct sells office furniture to large scale businesses.</a:t>
            </a:r>
          </a:p>
          <a:p>
            <a:r>
              <a:rPr lang="en-US" dirty="0"/>
              <a:t>They allow customers to pay on credit using an in-house account.</a:t>
            </a:r>
          </a:p>
          <a:p>
            <a:r>
              <a:rPr lang="en-US" dirty="0"/>
              <a:t>At the end of the year, Furniture Direct must estimate bad debt using one of the three estimation methods.</a:t>
            </a:r>
          </a:p>
          <a:p>
            <a:pPr lvl="1"/>
            <a:r>
              <a:rPr lang="en-US" dirty="0"/>
              <a:t>It is currently using the income statement method and estimates bad debt at 5% of credit sales.</a:t>
            </a:r>
          </a:p>
          <a:p>
            <a:pPr lvl="1"/>
            <a:r>
              <a:rPr lang="en-US" dirty="0"/>
              <a:t>If it were to switch to the balance sheet method, it would estimate bad debt at 8% of accounts receivable.</a:t>
            </a:r>
          </a:p>
          <a:p>
            <a:pPr lvl="1"/>
            <a:r>
              <a:rPr lang="en-US" dirty="0"/>
              <a:t>If it were to use the balance sheet aging of receivables method, it would split its receivables into three categories: 0–30 days past due at 5%, 31–90 days past due at 10%, and over 90 days past due at 20%.</a:t>
            </a:r>
          </a:p>
          <a:p>
            <a:pPr lvl="1"/>
            <a:r>
              <a:rPr lang="en-US" dirty="0"/>
              <a:t>There is currently a zero balance, transferred from the prior year’s Allowance for Doubtful Accounts.</a:t>
            </a:r>
          </a:p>
          <a:p>
            <a:pPr lvl="1"/>
            <a:r>
              <a:rPr lang="en-US" dirty="0"/>
              <a:t>The following information is available from the year-end income statement and balance sheet.</a:t>
            </a:r>
          </a:p>
          <a:p>
            <a:endParaRPr lang="en-US" dirty="0"/>
          </a:p>
        </p:txBody>
      </p:sp>
    </p:spTree>
    <p:extLst>
      <p:ext uri="{BB962C8B-B14F-4D97-AF65-F5344CB8AC3E}">
        <p14:creationId xmlns:p14="http://schemas.microsoft.com/office/powerpoint/2010/main" val="16659148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2018 Year-end Totals for Furniture Direct: Credit sales $1,350,000, Accounts Receivable 745,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284" y="1633808"/>
            <a:ext cx="5845629" cy="1136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Past Due Category and Accounts Receivable Total, respectively: 0–30 days $485,000; 31–90 days 180,000; Over 90 days 80,000.">
            <a:extLst>
              <a:ext uri="{FF2B5EF4-FFF2-40B4-BE49-F238E27FC236}">
                <a16:creationId xmlns:a16="http://schemas.microsoft.com/office/drawing/2014/main" id="{51D1E600-F8C1-4410-87D8-62CC45B07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875" y="3674744"/>
            <a:ext cx="5105400" cy="127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416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sz="2400" dirty="0"/>
              <a:t>Alternatively, BWW could record the following at the time of a credit card sale.</a:t>
            </a:r>
          </a:p>
          <a:p>
            <a:pPr marL="0" indent="0">
              <a:buNone/>
            </a:pPr>
            <a:endParaRPr lang="en-US" dirty="0"/>
          </a:p>
        </p:txBody>
      </p:sp>
      <p:pic>
        <p:nvPicPr>
          <p:cNvPr id="7170" name="Picture 2" descr="Journal entry: Debit Cash 285, debit Credit Card Expense 15, credit Sales Revenue 300. Explanation: “To record the sale of one canoe and VISA credit card fee of 5 perc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300" y="1882384"/>
            <a:ext cx="7922516" cy="182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6645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a:solidFill>
                  <a:srgbClr val="555555"/>
                </a:solidFill>
              </a:rPr>
              <a:t>If the company were to maintain the income statement method, the total bad debt estimation would be $67,500 ($1,350,000 × 5%), and the following adjusting entry would occur.</a:t>
            </a:r>
            <a:endParaRPr lang="en-US" dirty="0"/>
          </a:p>
          <a:p>
            <a:pPr marL="0" indent="0">
              <a:buNone/>
            </a:pPr>
            <a:endParaRPr lang="en-US" dirty="0"/>
          </a:p>
        </p:txBody>
      </p:sp>
      <p:pic>
        <p:nvPicPr>
          <p:cNvPr id="62466" name="Picture 2" descr="Journal entry: December 31 debit Bad Debt Expense 67,500, credit Allowance for Doubtful Accounts 67,500. Explanation: “To record estimated bad debts, income statement meth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2369" y="2565401"/>
            <a:ext cx="8906480" cy="1487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5074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a:solidFill>
                  <a:srgbClr val="555555"/>
                </a:solidFill>
              </a:rPr>
              <a:t>If the company were to use the balance sheet method, the total bad debt estimation would be $59,600 ($745,000 × 8%), and the following adjusting entry would occur.</a:t>
            </a:r>
            <a:endParaRPr lang="en-US" dirty="0"/>
          </a:p>
          <a:p>
            <a:pPr marL="0" indent="0">
              <a:buNone/>
            </a:pPr>
            <a:endParaRPr lang="en-US" dirty="0"/>
          </a:p>
        </p:txBody>
      </p:sp>
      <p:pic>
        <p:nvPicPr>
          <p:cNvPr id="63490" name="Picture 2" descr="Journal entry: December 31 debit Bad Debt Expense 59,600, credit Allowance for Doubtful Accounts 59,600. Explanation: “To record estimated bad debts, balance sheet meth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7212" y="2724150"/>
            <a:ext cx="8682382" cy="1450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9849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a:bodyPr>
          <a:lstStyle/>
          <a:p>
            <a:pPr marL="0" indent="0">
              <a:buNone/>
            </a:pPr>
            <a:r>
              <a:rPr lang="en-US" dirty="0"/>
              <a:t>If the company were to use the balance sheet aging of receivables method, the total bad debt estimation would be $58,250, calculated as shown.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adjusting entry recorded using the aging method is as follows.</a:t>
            </a:r>
          </a:p>
          <a:p>
            <a:pPr marL="0" indent="0">
              <a:buNone/>
            </a:pPr>
            <a:endParaRPr lang="en-US" dirty="0"/>
          </a:p>
        </p:txBody>
      </p:sp>
      <p:pic>
        <p:nvPicPr>
          <p:cNvPr id="64514" name="Picture 2" descr="Past Due Category and Accounts Receivable Total, Uncollectible Percentage, Total respectively: 0–30 days $485,000, 5 percent, $24,250; 31–90 days 180,000, 10 percent, 18,000; Over 90 days 80,000, 20 percent, 16,000; Total Estimated Uncollectible: $58,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938" y="2019868"/>
            <a:ext cx="8250018" cy="18906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Journal entry: December 31 debit Bad Debt Expense 58,250, credit Allowance for Doubtful Accounts 58,250. Explanation: “To record estimated bad debts, balance sheet aging method.”">
            <a:extLst>
              <a:ext uri="{FF2B5EF4-FFF2-40B4-BE49-F238E27FC236}">
                <a16:creationId xmlns:a16="http://schemas.microsoft.com/office/drawing/2014/main" id="{30F6E88A-F505-4072-BBDA-4E2521BB57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8403" y="4752109"/>
            <a:ext cx="8921089" cy="1490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94400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Bad Debt Estimation Method Comparison for Furniture Direct: Income Statement Method $67,500; Balance Sheet Method 59,600; Balance sheet Aging of Receivables Method 58,2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139" y="2438400"/>
            <a:ext cx="7230311" cy="14732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pPr marL="0" indent="0">
              <a:buNone/>
            </a:pPr>
            <a:r>
              <a:rPr lang="en-US" dirty="0"/>
              <a:t>$745,000 in Accounts Receivable, but different level of Bad Debt Expense based on the estimation method</a:t>
            </a:r>
          </a:p>
          <a:p>
            <a:pPr marL="0" indent="0">
              <a:buNone/>
            </a:pPr>
            <a:endParaRPr lang="en-US" dirty="0"/>
          </a:p>
        </p:txBody>
      </p:sp>
    </p:spTree>
    <p:extLst>
      <p:ext uri="{BB962C8B-B14F-4D97-AF65-F5344CB8AC3E}">
        <p14:creationId xmlns:p14="http://schemas.microsoft.com/office/powerpoint/2010/main" val="14725076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Exercise</a:t>
            </a:r>
          </a:p>
        </p:txBody>
      </p:sp>
      <p:sp>
        <p:nvSpPr>
          <p:cNvPr id="3" name="Content Placeholder 2"/>
          <p:cNvSpPr>
            <a:spLocks noGrp="1"/>
          </p:cNvSpPr>
          <p:nvPr>
            <p:ph idx="1"/>
          </p:nvPr>
        </p:nvSpPr>
        <p:spPr>
          <a:xfrm>
            <a:off x="838200" y="955964"/>
            <a:ext cx="10515600" cy="4289136"/>
          </a:xfrm>
        </p:spPr>
        <p:txBody>
          <a:bodyPr>
            <a:normAutofit/>
          </a:bodyPr>
          <a:lstStyle/>
          <a:p>
            <a:pPr marL="0" lvl="0" indent="0">
              <a:buNone/>
            </a:pPr>
            <a:r>
              <a:rPr lang="en-US" dirty="0"/>
              <a:t>EA15. Resin Milling issued a $390,500 note on January 1, 2018 to a customer in exchange for merchandise. The merchandise had a cost to Resin Milling of $170,000. The terms of the note are 24-month maturity date on December 31, 2019 at a 5% annual interest rate. The customer does not pay on its account and dishonors the note. Record the journal entries for Resin Milling for the following transactions.</a:t>
            </a:r>
          </a:p>
          <a:p>
            <a:pPr marL="514350" lvl="0" indent="-514350">
              <a:buFont typeface="+mj-lt"/>
              <a:buAutoNum type="alphaUcPeriod"/>
            </a:pPr>
            <a:r>
              <a:rPr lang="en-US" dirty="0"/>
              <a:t>Initial sale on January 1, 2018</a:t>
            </a:r>
          </a:p>
          <a:p>
            <a:pPr marL="514350" lvl="0" indent="-514350">
              <a:buFont typeface="+mj-lt"/>
              <a:buAutoNum type="alphaUcPeriod"/>
            </a:pPr>
            <a:r>
              <a:rPr lang="en-US" dirty="0"/>
              <a:t>Dishonored note entry on January 1, 2020, assuming interest has not been recognized before note maturity</a:t>
            </a:r>
          </a:p>
          <a:p>
            <a:pPr marL="0" indent="0">
              <a:buNone/>
            </a:pPr>
            <a:endParaRPr lang="en-US" dirty="0"/>
          </a:p>
        </p:txBody>
      </p:sp>
    </p:spTree>
    <p:extLst>
      <p:ext uri="{BB962C8B-B14F-4D97-AF65-F5344CB8AC3E}">
        <p14:creationId xmlns:p14="http://schemas.microsoft.com/office/powerpoint/2010/main" val="782002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a:t>
            </a:r>
          </a:p>
        </p:txBody>
      </p:sp>
      <p:sp>
        <p:nvSpPr>
          <p:cNvPr id="3" name="Content Placeholder 2"/>
          <p:cNvSpPr>
            <a:spLocks noGrp="1"/>
          </p:cNvSpPr>
          <p:nvPr>
            <p:ph idx="1"/>
          </p:nvPr>
        </p:nvSpPr>
        <p:spPr>
          <a:xfrm>
            <a:off x="838200" y="955964"/>
            <a:ext cx="10515600" cy="4974936"/>
          </a:xfrm>
        </p:spPr>
        <p:txBody>
          <a:bodyPr>
            <a:normAutofit fontScale="62500" lnSpcReduction="20000"/>
          </a:bodyPr>
          <a:lstStyle/>
          <a:p>
            <a:pPr lvl="0"/>
            <a:r>
              <a:rPr lang="en-US" dirty="0"/>
              <a:t>According to the revenue recognition principle, a company will recognize revenue when a product or service is provided to a client. The revenue must be reported in the period when the earnings process completes.</a:t>
            </a:r>
          </a:p>
          <a:p>
            <a:pPr lvl="0"/>
            <a:r>
              <a:rPr lang="en-US" dirty="0"/>
              <a:t>According to the matching principle, expenses must be matched with revenues in the period in which they are incurred. A mismatch in revenues and expenses can lead to financial statement misreporting.</a:t>
            </a:r>
          </a:p>
          <a:p>
            <a:pPr lvl="0"/>
            <a:r>
              <a:rPr lang="en-US" dirty="0"/>
              <a:t>When a customer pays for a product or service on a line of credit, the Accounts Receivable account is used. Accounts receivable must satisfy the following criteria: the customer owes money and has yet to pay, the amount is due in less than a company’s operating cycle, and the account usually does not incur interest. </a:t>
            </a:r>
          </a:p>
          <a:p>
            <a:pPr lvl="0"/>
            <a:r>
              <a:rPr lang="en-US" dirty="0"/>
              <a:t>Bad debt is a result of unpaid and uncollectible customer accounts. Companies are required to record bad debt on financial statements as expenses.</a:t>
            </a:r>
          </a:p>
          <a:p>
            <a:pPr lvl="0"/>
            <a:r>
              <a:rPr lang="en-US" dirty="0"/>
              <a:t>The direct write-off method records bad debt only when the due date has passed for a known amount. Bad Debt Expense increases (debit) and Accounts Receivable decreases (credit) for the amount uncollectible.</a:t>
            </a:r>
          </a:p>
          <a:p>
            <a:pPr lvl="0"/>
            <a:r>
              <a:rPr lang="en-US" dirty="0"/>
              <a:t>The income statement method estimates bad debt based on a percentage of credit sales. Bad Debt Expense increases (debit) and Allowance for Doubtful Accounts increases (credit) for the amount estimated as uncollectible.</a:t>
            </a:r>
          </a:p>
          <a:p>
            <a:pPr lvl="0"/>
            <a:r>
              <a:rPr lang="en-US" dirty="0"/>
              <a:t>The balance sheet method estimates bad debt based on a percentage of outstanding accounts receivable. Bad Debt Expense increases (debit) and Allowance for Doubtful Accounts increases (credit) for the amount estimated as uncollectible.</a:t>
            </a:r>
          </a:p>
          <a:p>
            <a:pPr lvl="0"/>
            <a:r>
              <a:rPr lang="en-US" dirty="0"/>
              <a:t>The balance sheet aging of receivables method estimates bad debt based on outstanding accounts receivable, but it considers the time period that an account is past due. Bad Debt Expense increases (debit) and Allowance for Doubtful Accounts increases (credit) for the amount estimated as uncollectible.</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30203827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Summary (continued)</a:t>
            </a:r>
          </a:p>
        </p:txBody>
      </p:sp>
      <p:sp>
        <p:nvSpPr>
          <p:cNvPr id="3" name="Content Placeholder 2"/>
          <p:cNvSpPr>
            <a:spLocks noGrp="1"/>
          </p:cNvSpPr>
          <p:nvPr>
            <p:ph idx="1"/>
          </p:nvPr>
        </p:nvSpPr>
        <p:spPr>
          <a:xfrm>
            <a:off x="838200" y="955964"/>
            <a:ext cx="10515600" cy="5660426"/>
          </a:xfrm>
        </p:spPr>
        <p:txBody>
          <a:bodyPr>
            <a:normAutofit fontScale="70000" lnSpcReduction="20000"/>
          </a:bodyPr>
          <a:lstStyle/>
          <a:p>
            <a:pPr lvl="0"/>
            <a:r>
              <a:rPr lang="en-US" dirty="0"/>
              <a:t>The accounts receivable turnover ratio shows how many times receivables are collected during a period and converted to cash. The ratio is found by taking net credit sales and dividing by average accounts receivable for the period. </a:t>
            </a:r>
          </a:p>
          <a:p>
            <a:pPr lvl="0"/>
            <a:r>
              <a:rPr lang="en-US" dirty="0"/>
              <a:t>The number of days’ sales in receivables ratio shows the expected number of days it will take to convert accounts receivable into cash. The ratio is found by taking 365 days and dividing by the accounts receivable turnover ratio.</a:t>
            </a:r>
          </a:p>
          <a:p>
            <a:r>
              <a:rPr lang="en-US" dirty="0"/>
              <a:t>Earnings management can occur in several ways, including changes to bad debt estimation methods, percentage uncollectible figures, and category distribution within the balance sheet aging method.</a:t>
            </a:r>
          </a:p>
          <a:p>
            <a:pPr lvl="0"/>
            <a:r>
              <a:rPr lang="en-US" dirty="0"/>
              <a:t>Some revenue transactions cannot be recognized instantly examples include Long-term construction projects, Real estate installment sales,  multi-year magazine subscriptions, and a combined equipment purchase with accompanying service contract.</a:t>
            </a:r>
          </a:p>
          <a:p>
            <a:pPr lvl="0"/>
            <a:r>
              <a:rPr lang="en-US" dirty="0"/>
              <a:t>Accounts receivable is an informal agreement between customer and company, with collection occurring in less than a year, and no interest requirement. In contrast, notes receivable is a legal contract, with collection occurring typically over a year, and interest requirements.</a:t>
            </a:r>
          </a:p>
          <a:p>
            <a:pPr lvl="0"/>
            <a:r>
              <a:rPr lang="en-US" dirty="0"/>
              <a:t>The terms of a note contract establish the principal collection amount, maturity date, and annual interest rate.</a:t>
            </a:r>
          </a:p>
          <a:p>
            <a:pPr lvl="0"/>
            <a:r>
              <a:rPr lang="en-US" dirty="0"/>
              <a:t>Interest is computed as the principal amount multiplied by the part of the year, multiplied by the annual interest rate. The entry to record accumulated interest increases interest receivable and interest revenue.</a:t>
            </a:r>
          </a:p>
          <a:p>
            <a:pPr lvl="0"/>
            <a:endParaRPr lang="en-US" dirty="0"/>
          </a:p>
        </p:txBody>
      </p:sp>
    </p:spTree>
    <p:extLst>
      <p:ext uri="{BB962C8B-B14F-4D97-AF65-F5344CB8AC3E}">
        <p14:creationId xmlns:p14="http://schemas.microsoft.com/office/powerpoint/2010/main" val="32995849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nvSpPr>
        <p:spPr>
          <a:xfrm>
            <a:off x="838200" y="776156"/>
            <a:ext cx="10515600" cy="530568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This OpenStax ancillary resource is © Rice University under a CC-BY-NC-SA 4.0 International license; it may be reproduced or modified for noncommercial purposes only but must be attributed to OpenStax, Rice University and any changes must be noted. </a:t>
            </a:r>
            <a:r>
              <a:rPr lang="en-US"/>
              <a:t>Any adaptation must be shared under the same type of license.</a:t>
            </a:r>
            <a:endParaRPr lang="en-US" dirty="0"/>
          </a:p>
        </p:txBody>
      </p:sp>
    </p:spTree>
    <p:extLst>
      <p:ext uri="{BB962C8B-B14F-4D97-AF65-F5344CB8AC3E}">
        <p14:creationId xmlns:p14="http://schemas.microsoft.com/office/powerpoint/2010/main" val="85804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Exercise</a:t>
            </a:r>
          </a:p>
        </p:txBody>
      </p:sp>
      <p:sp>
        <p:nvSpPr>
          <p:cNvPr id="3" name="Content Placeholder 2"/>
          <p:cNvSpPr>
            <a:spLocks noGrp="1"/>
          </p:cNvSpPr>
          <p:nvPr>
            <p:ph idx="1"/>
          </p:nvPr>
        </p:nvSpPr>
        <p:spPr/>
        <p:txBody>
          <a:bodyPr/>
          <a:lstStyle/>
          <a:p>
            <a:pPr marL="0" indent="0">
              <a:buNone/>
            </a:pPr>
            <a:r>
              <a:rPr lang="en-US" dirty="0"/>
              <a:t>EA2. Prepare journal entries for the following transactions from Cars Plus.</a:t>
            </a:r>
          </a:p>
        </p:txBody>
      </p:sp>
      <p:graphicFrame>
        <p:nvGraphicFramePr>
          <p:cNvPr id="5" name="Table 4"/>
          <p:cNvGraphicFramePr>
            <a:graphicFrameLocks noGrp="1"/>
          </p:cNvGraphicFramePr>
          <p:nvPr>
            <p:extLst>
              <p:ext uri="{D42A27DB-BD31-4B8C-83A1-F6EECF244321}">
                <p14:modId xmlns:p14="http://schemas.microsoft.com/office/powerpoint/2010/main" val="1028257377"/>
              </p:ext>
            </p:extLst>
          </p:nvPr>
        </p:nvGraphicFramePr>
        <p:xfrm>
          <a:off x="1244600" y="2416386"/>
          <a:ext cx="9525000" cy="1285240"/>
        </p:xfrm>
        <a:graphic>
          <a:graphicData uri="http://schemas.openxmlformats.org/drawingml/2006/table">
            <a:tbl>
              <a:tblPr firstRow="1" bandRow="1">
                <a:tableStyleId>{5940675A-B579-460E-94D1-54222C63F5DA}</a:tableStyleId>
              </a:tblPr>
              <a:tblGrid>
                <a:gridCol w="1727200">
                  <a:extLst>
                    <a:ext uri="{9D8B030D-6E8A-4147-A177-3AD203B41FA5}">
                      <a16:colId xmlns:a16="http://schemas.microsoft.com/office/drawing/2014/main" val="20000"/>
                    </a:ext>
                  </a:extLst>
                </a:gridCol>
                <a:gridCol w="7797800">
                  <a:extLst>
                    <a:ext uri="{9D8B030D-6E8A-4147-A177-3AD203B41FA5}">
                      <a16:colId xmlns:a16="http://schemas.microsoft.com/office/drawing/2014/main" val="20001"/>
                    </a:ext>
                  </a:extLst>
                </a:gridCol>
              </a:tblGrid>
              <a:tr h="370840">
                <a:tc>
                  <a:txBody>
                    <a:bodyPr/>
                    <a:lstStyle/>
                    <a:p>
                      <a:r>
                        <a:rPr lang="en-US" dirty="0"/>
                        <a:t>Oct. 18</a:t>
                      </a:r>
                    </a:p>
                  </a:txBody>
                  <a:tcPr/>
                </a:tc>
                <a:tc>
                  <a:txBody>
                    <a:bodyPr/>
                    <a:lstStyle/>
                    <a:p>
                      <a:r>
                        <a:rPr lang="en-US" sz="1800" kern="1200" dirty="0">
                          <a:solidFill>
                            <a:schemeClr val="tx1"/>
                          </a:solidFill>
                          <a:effectLst/>
                          <a:latin typeface="+mn-lt"/>
                          <a:ea typeface="+mn-ea"/>
                          <a:cs typeface="+mn-cs"/>
                        </a:rPr>
                        <a:t>Customer Angela Sosa purchased $132,980 worth of car parts with her Standard credit card. The cost to Cars Plus for the sale is $86,250. Standard credit card charges Cars Plus a fee of 4% of the sale.</a:t>
                      </a:r>
                      <a:endParaRPr lang="en-US" dirty="0"/>
                    </a:p>
                  </a:txBody>
                  <a:tcPr/>
                </a:tc>
                <a:extLst>
                  <a:ext uri="{0D108BD9-81ED-4DB2-BD59-A6C34878D82A}">
                    <a16:rowId xmlns:a16="http://schemas.microsoft.com/office/drawing/2014/main" val="10000"/>
                  </a:ext>
                </a:extLst>
              </a:tr>
              <a:tr h="370840">
                <a:tc>
                  <a:txBody>
                    <a:bodyPr/>
                    <a:lstStyle/>
                    <a:p>
                      <a:r>
                        <a:rPr lang="en-US" dirty="0"/>
                        <a:t>Oct. 24</a:t>
                      </a:r>
                    </a:p>
                  </a:txBody>
                  <a:tcPr/>
                </a:tc>
                <a:tc>
                  <a:txBody>
                    <a:bodyPr/>
                    <a:lstStyle/>
                    <a:p>
                      <a:r>
                        <a:rPr lang="en-US" sz="1800" kern="1200" dirty="0">
                          <a:solidFill>
                            <a:schemeClr val="tx1"/>
                          </a:solidFill>
                          <a:effectLst/>
                          <a:latin typeface="+mn-lt"/>
                          <a:ea typeface="+mn-ea"/>
                          <a:cs typeface="+mn-cs"/>
                        </a:rPr>
                        <a:t>Standard remits payment to Cars Plus, less any fees.</a:t>
                      </a:r>
                      <a:endParaRPr lang="en-US"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06207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Turn: Maine Lobster Market</a:t>
            </a:r>
          </a:p>
        </p:txBody>
      </p:sp>
      <p:sp>
        <p:nvSpPr>
          <p:cNvPr id="3" name="Content Placeholder 2"/>
          <p:cNvSpPr>
            <a:spLocks noGrp="1"/>
          </p:cNvSpPr>
          <p:nvPr>
            <p:ph idx="1"/>
          </p:nvPr>
        </p:nvSpPr>
        <p:spPr/>
        <p:txBody>
          <a:bodyPr/>
          <a:lstStyle/>
          <a:p>
            <a:pPr marL="0" indent="0">
              <a:buNone/>
            </a:pPr>
            <a:r>
              <a:rPr lang="en-US" dirty="0"/>
              <a:t>Maine Lobster Market (MLM) provides fresh seafood products to customers. It allows customers to pay with cash, an in-house credit account, or a credit card. The credit card company charges Maine Lobster Market a 4% fee, based on credit sales using its card. From the following transactions, prepare journal entries for Maine Lobster Market.</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27266643"/>
              </p:ext>
            </p:extLst>
          </p:nvPr>
        </p:nvGraphicFramePr>
        <p:xfrm>
          <a:off x="1244600" y="3869266"/>
          <a:ext cx="9525000" cy="1381760"/>
        </p:xfrm>
        <a:graphic>
          <a:graphicData uri="http://schemas.openxmlformats.org/drawingml/2006/table">
            <a:tbl>
              <a:tblPr firstRow="1" bandRow="1">
                <a:tableStyleId>{5940675A-B579-460E-94D1-54222C63F5DA}</a:tableStyleId>
              </a:tblPr>
              <a:tblGrid>
                <a:gridCol w="1727200">
                  <a:extLst>
                    <a:ext uri="{9D8B030D-6E8A-4147-A177-3AD203B41FA5}">
                      <a16:colId xmlns:a16="http://schemas.microsoft.com/office/drawing/2014/main" val="20000"/>
                    </a:ext>
                  </a:extLst>
                </a:gridCol>
                <a:gridCol w="7797800">
                  <a:extLst>
                    <a:ext uri="{9D8B030D-6E8A-4147-A177-3AD203B41FA5}">
                      <a16:colId xmlns:a16="http://schemas.microsoft.com/office/drawing/2014/main" val="20001"/>
                    </a:ext>
                  </a:extLst>
                </a:gridCol>
              </a:tblGrid>
              <a:tr h="370840">
                <a:tc>
                  <a:txBody>
                    <a:bodyPr/>
                    <a:lstStyle/>
                    <a:p>
                      <a:r>
                        <a:rPr lang="en-US" dirty="0"/>
                        <a:t>Aug. 5</a:t>
                      </a:r>
                    </a:p>
                  </a:txBody>
                  <a:tcPr/>
                </a:tc>
                <a:tc>
                  <a:txBody>
                    <a:bodyPr/>
                    <a:lstStyle/>
                    <a:p>
                      <a:r>
                        <a:rPr lang="en-US" sz="1800" kern="1200" dirty="0">
                          <a:solidFill>
                            <a:schemeClr val="tx1"/>
                          </a:solidFill>
                          <a:effectLst/>
                          <a:latin typeface="+mn-lt"/>
                          <a:ea typeface="+mn-ea"/>
                          <a:cs typeface="+mn-cs"/>
                        </a:rPr>
                        <a:t>Pat paid $800 cash for lobster. The cost to MLM was $480.</a:t>
                      </a:r>
                      <a:endParaRPr lang="en-US" dirty="0"/>
                    </a:p>
                  </a:txBody>
                  <a:tcPr/>
                </a:tc>
                <a:extLst>
                  <a:ext uri="{0D108BD9-81ED-4DB2-BD59-A6C34878D82A}">
                    <a16:rowId xmlns:a16="http://schemas.microsoft.com/office/drawing/2014/main" val="10000"/>
                  </a:ext>
                </a:extLst>
              </a:tr>
              <a:tr h="370840">
                <a:tc>
                  <a:txBody>
                    <a:bodyPr/>
                    <a:lstStyle/>
                    <a:p>
                      <a:r>
                        <a:rPr lang="en-US" dirty="0"/>
                        <a:t>Aug. 10</a:t>
                      </a:r>
                    </a:p>
                  </a:txBody>
                  <a:tcPr/>
                </a:tc>
                <a:tc>
                  <a:txBody>
                    <a:bodyPr/>
                    <a:lstStyle/>
                    <a:p>
                      <a:r>
                        <a:rPr lang="en-US" sz="1800" kern="1200" dirty="0">
                          <a:solidFill>
                            <a:schemeClr val="tx1"/>
                          </a:solidFill>
                          <a:effectLst/>
                          <a:latin typeface="+mn-lt"/>
                          <a:ea typeface="+mn-ea"/>
                          <a:cs typeface="+mn-cs"/>
                        </a:rPr>
                        <a:t>Pat purchased 30 pounds of shrimp at a sales price per pound of $25. The cost to MLM was $18.50 per pound and is charged to Pat’s in-store account.</a:t>
                      </a:r>
                      <a:endParaRPr lang="en-US" dirty="0"/>
                    </a:p>
                  </a:txBody>
                  <a:tcPr/>
                </a:tc>
                <a:extLst>
                  <a:ext uri="{0D108BD9-81ED-4DB2-BD59-A6C34878D82A}">
                    <a16:rowId xmlns:a16="http://schemas.microsoft.com/office/drawing/2014/main" val="10001"/>
                  </a:ext>
                </a:extLst>
              </a:tr>
              <a:tr h="370840">
                <a:tc>
                  <a:txBody>
                    <a:bodyPr/>
                    <a:lstStyle/>
                    <a:p>
                      <a:r>
                        <a:rPr lang="en-US" dirty="0"/>
                        <a:t>Aug. 19</a:t>
                      </a:r>
                    </a:p>
                  </a:txBody>
                  <a:tcPr/>
                </a:tc>
                <a:tc>
                  <a:txBody>
                    <a:bodyPr/>
                    <a:lstStyle/>
                    <a:p>
                      <a:r>
                        <a:rPr lang="en-US" sz="1800" kern="1200" dirty="0">
                          <a:solidFill>
                            <a:schemeClr val="tx1"/>
                          </a:solidFill>
                          <a:effectLst/>
                          <a:latin typeface="+mn-lt"/>
                          <a:ea typeface="+mn-ea"/>
                          <a:cs typeface="+mn-cs"/>
                        </a:rPr>
                        <a:t>Pat purchased $1,200 of fish with a credit card. The cost to MLM is $865.</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551010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Your Turn: Jamal’s Music Supply</a:t>
            </a:r>
          </a:p>
        </p:txBody>
      </p:sp>
      <p:sp>
        <p:nvSpPr>
          <p:cNvPr id="3" name="Content Placeholder 2"/>
          <p:cNvSpPr>
            <a:spLocks noGrp="1"/>
          </p:cNvSpPr>
          <p:nvPr>
            <p:ph idx="1"/>
          </p:nvPr>
        </p:nvSpPr>
        <p:spPr/>
        <p:txBody>
          <a:bodyPr/>
          <a:lstStyle/>
          <a:p>
            <a:pPr marL="0" indent="0">
              <a:buNone/>
            </a:pPr>
            <a:r>
              <a:rPr lang="en-US" dirty="0"/>
              <a:t>Jamal’s Music Supply allows customers to pay with cash or a credit card. The credit card company charges Jamal’s Music Supply a 3% fee, based on credit sales using its card. From the following transactions, prepare journal entries for Jamal’s Music Supply.</a:t>
            </a:r>
          </a:p>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230104101"/>
              </p:ext>
            </p:extLst>
          </p:nvPr>
        </p:nvGraphicFramePr>
        <p:xfrm>
          <a:off x="1244600" y="3178386"/>
          <a:ext cx="9525000" cy="1920240"/>
        </p:xfrm>
        <a:graphic>
          <a:graphicData uri="http://schemas.openxmlformats.org/drawingml/2006/table">
            <a:tbl>
              <a:tblPr firstRow="1" bandRow="1">
                <a:tableStyleId>{5940675A-B579-460E-94D1-54222C63F5DA}</a:tableStyleId>
              </a:tblPr>
              <a:tblGrid>
                <a:gridCol w="1727200">
                  <a:extLst>
                    <a:ext uri="{9D8B030D-6E8A-4147-A177-3AD203B41FA5}">
                      <a16:colId xmlns:a16="http://schemas.microsoft.com/office/drawing/2014/main" val="20000"/>
                    </a:ext>
                  </a:extLst>
                </a:gridCol>
                <a:gridCol w="7797800">
                  <a:extLst>
                    <a:ext uri="{9D8B030D-6E8A-4147-A177-3AD203B41FA5}">
                      <a16:colId xmlns:a16="http://schemas.microsoft.com/office/drawing/2014/main" val="20001"/>
                    </a:ext>
                  </a:extLst>
                </a:gridCol>
              </a:tblGrid>
              <a:tr h="370840">
                <a:tc>
                  <a:txBody>
                    <a:bodyPr/>
                    <a:lstStyle/>
                    <a:p>
                      <a:r>
                        <a:rPr lang="en-US" dirty="0"/>
                        <a:t>May 10</a:t>
                      </a:r>
                    </a:p>
                  </a:txBody>
                  <a:tcPr/>
                </a:tc>
                <a:tc>
                  <a:txBody>
                    <a:bodyPr/>
                    <a:lstStyle/>
                    <a:p>
                      <a:r>
                        <a:rPr lang="en-US" sz="1800" kern="1200" dirty="0">
                          <a:solidFill>
                            <a:schemeClr val="tx1"/>
                          </a:solidFill>
                          <a:effectLst/>
                          <a:latin typeface="+mn-lt"/>
                          <a:ea typeface="+mn-ea"/>
                          <a:cs typeface="+mn-cs"/>
                        </a:rPr>
                        <a:t>Kerry paid $1,790 for music supplies with a credit card. The cost to Jamal’s Music Supply was $1,100.</a:t>
                      </a:r>
                      <a:endParaRPr lang="en-US" dirty="0"/>
                    </a:p>
                  </a:txBody>
                  <a:tcPr/>
                </a:tc>
                <a:extLst>
                  <a:ext uri="{0D108BD9-81ED-4DB2-BD59-A6C34878D82A}">
                    <a16:rowId xmlns:a16="http://schemas.microsoft.com/office/drawing/2014/main" val="10000"/>
                  </a:ext>
                </a:extLst>
              </a:tr>
              <a:tr h="370840">
                <a:tc>
                  <a:txBody>
                    <a:bodyPr/>
                    <a:lstStyle/>
                    <a:p>
                      <a:r>
                        <a:rPr lang="en-US" dirty="0"/>
                        <a:t>May 19</a:t>
                      </a:r>
                    </a:p>
                  </a:txBody>
                  <a:tcPr/>
                </a:tc>
                <a:tc>
                  <a:txBody>
                    <a:bodyPr/>
                    <a:lstStyle/>
                    <a:p>
                      <a:r>
                        <a:rPr lang="en-US" sz="1800" kern="1200" dirty="0">
                          <a:solidFill>
                            <a:schemeClr val="tx1"/>
                          </a:solidFill>
                          <a:effectLst/>
                          <a:latin typeface="+mn-lt"/>
                          <a:ea typeface="+mn-ea"/>
                          <a:cs typeface="+mn-cs"/>
                        </a:rPr>
                        <a:t>Kerry purchased 80 drumstick pairs at a sales price per pair of $14 with a credit card. The cost to Jamal’s Music Supply was $7.30 per pair.</a:t>
                      </a:r>
                      <a:endParaRPr lang="en-US" dirty="0"/>
                    </a:p>
                  </a:txBody>
                  <a:tcPr/>
                </a:tc>
                <a:extLst>
                  <a:ext uri="{0D108BD9-81ED-4DB2-BD59-A6C34878D82A}">
                    <a16:rowId xmlns:a16="http://schemas.microsoft.com/office/drawing/2014/main" val="10001"/>
                  </a:ext>
                </a:extLst>
              </a:tr>
              <a:tr h="370840">
                <a:tc>
                  <a:txBody>
                    <a:bodyPr/>
                    <a:lstStyle/>
                    <a:p>
                      <a:r>
                        <a:rPr lang="en-US" dirty="0"/>
                        <a:t>May 28</a:t>
                      </a:r>
                    </a:p>
                  </a:txBody>
                  <a:tcPr/>
                </a:tc>
                <a:tc>
                  <a:txBody>
                    <a:bodyPr/>
                    <a:lstStyle/>
                    <a:p>
                      <a:r>
                        <a:rPr lang="en-US" sz="1800" kern="1200" dirty="0">
                          <a:solidFill>
                            <a:schemeClr val="tx1"/>
                          </a:solidFill>
                          <a:effectLst/>
                          <a:latin typeface="+mn-lt"/>
                          <a:ea typeface="+mn-ea"/>
                          <a:cs typeface="+mn-cs"/>
                        </a:rPr>
                        <a:t>Kerry purchased $345 of music supplies with cash. The cost to Jamal’s Music Supply was $122.</a:t>
                      </a:r>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97357526"/>
      </p:ext>
    </p:extLst>
  </p:cSld>
  <p:clrMapOvr>
    <a:masterClrMapping/>
  </p:clrMapOvr>
</p:sld>
</file>

<file path=ppt/theme/theme1.xml><?xml version="1.0" encoding="utf-8"?>
<a:theme xmlns:a="http://schemas.openxmlformats.org/drawingml/2006/main" name="Office Theme">
  <a:themeElements>
    <a:clrScheme name="OpenStax">
      <a:dk1>
        <a:srgbClr val="000000"/>
      </a:dk1>
      <a:lt1>
        <a:srgbClr val="FFFFFF"/>
      </a:lt1>
      <a:dk2>
        <a:srgbClr val="44546A"/>
      </a:dk2>
      <a:lt2>
        <a:srgbClr val="E7E6E6"/>
      </a:lt2>
      <a:accent1>
        <a:srgbClr val="609A33"/>
      </a:accent1>
      <a:accent2>
        <a:srgbClr val="DB5935"/>
      </a:accent2>
      <a:accent3>
        <a:srgbClr val="464846"/>
      </a:accent3>
      <a:accent4>
        <a:srgbClr val="EAC322"/>
      </a:accent4>
      <a:accent5>
        <a:srgbClr val="1B1E3F"/>
      </a:accent5>
      <a:accent6>
        <a:srgbClr val="70AD47"/>
      </a:accent6>
      <a:hlink>
        <a:srgbClr val="29749C"/>
      </a:hlink>
      <a:folHlink>
        <a:srgbClr val="9450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1322</TotalTime>
  <Words>5420</Words>
  <Application>Microsoft Macintosh PowerPoint</Application>
  <PresentationFormat>Widescreen</PresentationFormat>
  <Paragraphs>448</Paragraphs>
  <Slides>67</Slides>
  <Notes>67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Calibri Light</vt:lpstr>
      <vt:lpstr>Helvetica Neue</vt:lpstr>
      <vt:lpstr>Office Theme</vt:lpstr>
      <vt:lpstr>Principles of Accounting, Volume 1: Financial Accounting</vt:lpstr>
      <vt:lpstr>Chapter Outline</vt:lpstr>
      <vt:lpstr>Module 9.1 Explain the Revenue Recognition Principle and How It  Relates to Current and Future Sales and Purchase Transactions</vt:lpstr>
      <vt:lpstr>Sales on Account</vt:lpstr>
      <vt:lpstr>Credit Card Sales</vt:lpstr>
      <vt:lpstr>PowerPoint Presentation</vt:lpstr>
      <vt:lpstr>Sample Exercise</vt:lpstr>
      <vt:lpstr>Your Turn: Maine Lobster Market</vt:lpstr>
      <vt:lpstr>Your Turn: Jamal’s Music Supply</vt:lpstr>
      <vt:lpstr>Module 9.2 Account for Uncollectible Accounts Using the Balance  Sheet and Income Statement Approaches</vt:lpstr>
      <vt:lpstr>Direct Write-off Method</vt:lpstr>
      <vt:lpstr>Allowance Method</vt:lpstr>
      <vt:lpstr>PowerPoint Presentation</vt:lpstr>
      <vt:lpstr>PowerPoint Presentation</vt:lpstr>
      <vt:lpstr>PowerPoint Presentation</vt:lpstr>
      <vt:lpstr>PowerPoint Presentation</vt:lpstr>
      <vt:lpstr>PowerPoint Presentation</vt:lpstr>
      <vt:lpstr>Think It Through: Bad Debt Estimation</vt:lpstr>
      <vt:lpstr>Income Statement Method</vt:lpstr>
      <vt:lpstr>PowerPoint Presentation</vt:lpstr>
      <vt:lpstr>PowerPoint Presentation</vt:lpstr>
      <vt:lpstr>PowerPoint Presentation</vt:lpstr>
      <vt:lpstr>Your Turn: Heating and Air Company</vt:lpstr>
      <vt:lpstr>Balance Sheet Method</vt:lpstr>
      <vt:lpstr>PowerPoint Presentation</vt:lpstr>
      <vt:lpstr>PowerPoint Presentation</vt:lpstr>
      <vt:lpstr>PowerPoint Presentation</vt:lpstr>
      <vt:lpstr>PowerPoint Presentation</vt:lpstr>
      <vt:lpstr>PowerPoint Presentation</vt:lpstr>
      <vt:lpstr>Sample Exercise</vt:lpstr>
      <vt:lpstr>Module 9.3 Determine the Efficiency of Receivables Management  Using Financial Ratios</vt:lpstr>
      <vt:lpstr>PowerPoint Presentation</vt:lpstr>
      <vt:lpstr>Computing Accounts Receivable Turnover</vt:lpstr>
      <vt:lpstr>Computing Days in Accounts Receivable</vt:lpstr>
      <vt:lpstr>Figure 9.4 and Figure 9.5</vt:lpstr>
      <vt:lpstr>Compute the Accounts Receivable Turnover for BWW for 2017 and  2018</vt:lpstr>
      <vt:lpstr>Compute the Days in Accounts Receivable for BWW for 2017 and  2018</vt:lpstr>
      <vt:lpstr>Interpreting BWW’s Ratio Results</vt:lpstr>
      <vt:lpstr>Sample Problem</vt:lpstr>
      <vt:lpstr>Module 9.4 Discuss the Role of Accounting for Receivables in Earnings Management</vt:lpstr>
      <vt:lpstr>PowerPoint Presentation</vt:lpstr>
      <vt:lpstr>PowerPoint Presentation</vt:lpstr>
      <vt:lpstr>PowerPoint Presentation</vt:lpstr>
      <vt:lpstr>PowerPoint Presentation</vt:lpstr>
      <vt:lpstr>Your Turn: The Investor</vt:lpstr>
      <vt:lpstr>Module 9.5 Apply Revenue Recognition Principles to Long-Term  Projects</vt:lpstr>
      <vt:lpstr>PowerPoint Presentation</vt:lpstr>
      <vt:lpstr>Module 9.6 Explain How Notes Receivable and Accounts Receivable  Differ</vt:lpstr>
      <vt:lpstr>PowerPoint Presentation</vt:lpstr>
      <vt:lpstr>PowerPoint Presentation</vt:lpstr>
      <vt:lpstr>PowerPoint Presentation</vt:lpstr>
      <vt:lpstr>PowerPoint Presentation</vt:lpstr>
      <vt:lpstr>PowerPoint Presentation</vt:lpstr>
      <vt:lpstr>Sample Exercise</vt:lpstr>
      <vt:lpstr>Converting an Account Receivable to a Note Receivable</vt:lpstr>
      <vt:lpstr>PowerPoint Presentation</vt:lpstr>
      <vt:lpstr>Think It Through: Dishonored Note</vt:lpstr>
      <vt:lpstr>Module 9.7 Appendix: Comprehensive Example of Bad Debt  Estimation</vt:lpstr>
      <vt:lpstr>PowerPoint Presentation</vt:lpstr>
      <vt:lpstr>PowerPoint Presentation</vt:lpstr>
      <vt:lpstr>PowerPoint Presentation</vt:lpstr>
      <vt:lpstr>PowerPoint Presentation</vt:lpstr>
      <vt:lpstr>PowerPoint Presentation</vt:lpstr>
      <vt:lpstr>Sample Exercise</vt:lpstr>
      <vt:lpstr>Summary</vt:lpstr>
      <vt:lpstr>Summary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Larissa Chu</dc:creator>
  <cp:lastModifiedBy>Microsoft Office User</cp:lastModifiedBy>
  <cp:revision>136</cp:revision>
  <dcterms:created xsi:type="dcterms:W3CDTF">2018-05-29T21:16:34Z</dcterms:created>
  <dcterms:modified xsi:type="dcterms:W3CDTF">2019-08-20T16:58:47Z</dcterms:modified>
</cp:coreProperties>
</file>